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56_1B72E6C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86A128A_FE120649.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41169287" r:id="rId2"/>
    <p:sldId id="510" r:id="rId3"/>
    <p:sldId id="2146847135" r:id="rId4"/>
    <p:sldId id="2146847160" r:id="rId5"/>
    <p:sldId id="522" r:id="rId6"/>
    <p:sldId id="4552" r:id="rId7"/>
    <p:sldId id="2146847217" r:id="rId8"/>
    <p:sldId id="342" r:id="rId9"/>
    <p:sldId id="2146847161" r:id="rId10"/>
    <p:sldId id="141169290" r:id="rId11"/>
    <p:sldId id="484" r:id="rId12"/>
    <p:sldId id="2147047824" r:id="rId13"/>
    <p:sldId id="2147047825" r:id="rId14"/>
    <p:sldId id="141169294" r:id="rId15"/>
    <p:sldId id="267" r:id="rId16"/>
    <p:sldId id="141169295" r:id="rId17"/>
    <p:sldId id="2146847213" r:id="rId18"/>
    <p:sldId id="141169291" r:id="rId19"/>
    <p:sldId id="2146847218" r:id="rId20"/>
    <p:sldId id="526" r:id="rId21"/>
    <p:sldId id="141169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26EFC78-BB38-F49C-A342-39FE7B860BCC}" name="Joshua A Christiansen" initials="JAC" userId="S::joshua.a.christiansen@kp.org::bb557a69-d65f-4f67-b52f-a1abada24926" providerId="AD"/>
  <p188:author id="{77D14DBA-9734-55A5-1995-0CE30C622535}" name="Joshua A Christiansen" initials="JC" userId="S::Joshua.A.Christiansen@kp.org::bb557a69-d65f-4f67-b52f-a1abada24926" providerId="AD"/>
  <p188:author id="{62B584EC-D3C0-9F87-65E3-3D58C3F34A7F}" name="TROY E MARCOE" initials="TM" userId="S::troy.e.marcoe@kp.org::1d276e19-2449-42bb-8368-d011ae3821a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19C51-FBC3-40FD-99E7-9C3BBFBE2E0F}" v="3" dt="2023-09-22T15:48:12.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3234" autoAdjust="0"/>
  </p:normalViewPr>
  <p:slideViewPr>
    <p:cSldViewPr snapToGrid="0">
      <p:cViewPr varScale="1">
        <p:scale>
          <a:sx n="82" d="100"/>
          <a:sy n="82" d="100"/>
        </p:scale>
        <p:origin x="15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elia C McMenamy" userId="6e3f5089-3953-480a-8ef8-4fec41b91b5c" providerId="ADAL" clId="{6EC19C51-FBC3-40FD-99E7-9C3BBFBE2E0F}"/>
    <pc:docChg chg="custSel addSld delSld modSld sldOrd">
      <pc:chgData name="Ofelia C McMenamy" userId="6e3f5089-3953-480a-8ef8-4fec41b91b5c" providerId="ADAL" clId="{6EC19C51-FBC3-40FD-99E7-9C3BBFBE2E0F}" dt="2023-09-22T15:51:26.051" v="61" actId="478"/>
      <pc:docMkLst>
        <pc:docMk/>
      </pc:docMkLst>
      <pc:sldChg chg="delSp mod delAnim">
        <pc:chgData name="Ofelia C McMenamy" userId="6e3f5089-3953-480a-8ef8-4fec41b91b5c" providerId="ADAL" clId="{6EC19C51-FBC3-40FD-99E7-9C3BBFBE2E0F}" dt="2023-09-22T15:46:30.944" v="26" actId="478"/>
        <pc:sldMkLst>
          <pc:docMk/>
          <pc:sldMk cId="863892061" sldId="267"/>
        </pc:sldMkLst>
        <pc:picChg chg="del">
          <ac:chgData name="Ofelia C McMenamy" userId="6e3f5089-3953-480a-8ef8-4fec41b91b5c" providerId="ADAL" clId="{6EC19C51-FBC3-40FD-99E7-9C3BBFBE2E0F}" dt="2023-09-22T15:46:30.944" v="26" actId="478"/>
          <ac:picMkLst>
            <pc:docMk/>
            <pc:sldMk cId="863892061" sldId="267"/>
            <ac:picMk id="2" creationId="{64C89521-7D2B-BF61-EA0B-F165D97B7041}"/>
          </ac:picMkLst>
        </pc:picChg>
      </pc:sldChg>
      <pc:sldChg chg="delSp mod modTransition delAnim">
        <pc:chgData name="Ofelia C McMenamy" userId="6e3f5089-3953-480a-8ef8-4fec41b91b5c" providerId="ADAL" clId="{6EC19C51-FBC3-40FD-99E7-9C3BBFBE2E0F}" dt="2023-09-22T15:43:54.250" v="1"/>
        <pc:sldMkLst>
          <pc:docMk/>
          <pc:sldMk cId="460515011" sldId="342"/>
        </pc:sldMkLst>
        <pc:picChg chg="del">
          <ac:chgData name="Ofelia C McMenamy" userId="6e3f5089-3953-480a-8ef8-4fec41b91b5c" providerId="ADAL" clId="{6EC19C51-FBC3-40FD-99E7-9C3BBFBE2E0F}" dt="2023-09-22T15:43:45.501" v="0" actId="478"/>
          <ac:picMkLst>
            <pc:docMk/>
            <pc:sldMk cId="460515011" sldId="342"/>
            <ac:picMk id="3" creationId="{D91C449F-0B91-56EC-6EC4-C9A0F0A971A2}"/>
          </ac:picMkLst>
        </pc:picChg>
      </pc:sldChg>
      <pc:sldChg chg="delSp mod ord delAnim">
        <pc:chgData name="Ofelia C McMenamy" userId="6e3f5089-3953-480a-8ef8-4fec41b91b5c" providerId="ADAL" clId="{6EC19C51-FBC3-40FD-99E7-9C3BBFBE2E0F}" dt="2023-09-22T15:49:27.650" v="46"/>
        <pc:sldMkLst>
          <pc:docMk/>
          <pc:sldMk cId="556472760" sldId="484"/>
        </pc:sldMkLst>
        <pc:picChg chg="del">
          <ac:chgData name="Ofelia C McMenamy" userId="6e3f5089-3953-480a-8ef8-4fec41b91b5c" providerId="ADAL" clId="{6EC19C51-FBC3-40FD-99E7-9C3BBFBE2E0F}" dt="2023-09-22T15:46:25.069" v="25" actId="478"/>
          <ac:picMkLst>
            <pc:docMk/>
            <pc:sldMk cId="556472760" sldId="484"/>
            <ac:picMk id="2" creationId="{31466D69-E1EC-1834-2377-F8415FDA7B64}"/>
          </ac:picMkLst>
        </pc:picChg>
      </pc:sldChg>
      <pc:sldChg chg="delSp mod delAnim">
        <pc:chgData name="Ofelia C McMenamy" userId="6e3f5089-3953-480a-8ef8-4fec41b91b5c" providerId="ADAL" clId="{6EC19C51-FBC3-40FD-99E7-9C3BBFBE2E0F}" dt="2023-09-22T15:44:03.502" v="3" actId="478"/>
        <pc:sldMkLst>
          <pc:docMk/>
          <pc:sldMk cId="0" sldId="510"/>
        </pc:sldMkLst>
        <pc:picChg chg="del">
          <ac:chgData name="Ofelia C McMenamy" userId="6e3f5089-3953-480a-8ef8-4fec41b91b5c" providerId="ADAL" clId="{6EC19C51-FBC3-40FD-99E7-9C3BBFBE2E0F}" dt="2023-09-22T15:44:03.502" v="3" actId="478"/>
          <ac:picMkLst>
            <pc:docMk/>
            <pc:sldMk cId="0" sldId="510"/>
            <ac:picMk id="2" creationId="{745D9A8C-278D-D4F1-DEF6-BE9F93510EE5}"/>
          </ac:picMkLst>
        </pc:picChg>
      </pc:sldChg>
      <pc:sldChg chg="delSp add mod delAnim">
        <pc:chgData name="Ofelia C McMenamy" userId="6e3f5089-3953-480a-8ef8-4fec41b91b5c" providerId="ADAL" clId="{6EC19C51-FBC3-40FD-99E7-9C3BBFBE2E0F}" dt="2023-09-22T15:47:25.113" v="32" actId="478"/>
        <pc:sldMkLst>
          <pc:docMk/>
          <pc:sldMk cId="3864875345" sldId="522"/>
        </pc:sldMkLst>
        <pc:picChg chg="del">
          <ac:chgData name="Ofelia C McMenamy" userId="6e3f5089-3953-480a-8ef8-4fec41b91b5c" providerId="ADAL" clId="{6EC19C51-FBC3-40FD-99E7-9C3BBFBE2E0F}" dt="2023-09-22T15:47:25.113" v="32" actId="478"/>
          <ac:picMkLst>
            <pc:docMk/>
            <pc:sldMk cId="3864875345" sldId="522"/>
            <ac:picMk id="2" creationId="{DBCF6BD7-0552-481A-B362-4802F8C0ADA0}"/>
          </ac:picMkLst>
        </pc:picChg>
      </pc:sldChg>
      <pc:sldChg chg="delSp del mod ord delAnim">
        <pc:chgData name="Ofelia C McMenamy" userId="6e3f5089-3953-480a-8ef8-4fec41b91b5c" providerId="ADAL" clId="{6EC19C51-FBC3-40FD-99E7-9C3BBFBE2E0F}" dt="2023-09-22T15:48:57.369" v="43" actId="47"/>
        <pc:sldMkLst>
          <pc:docMk/>
          <pc:sldMk cId="3748496158" sldId="523"/>
        </pc:sldMkLst>
        <pc:picChg chg="del">
          <ac:chgData name="Ofelia C McMenamy" userId="6e3f5089-3953-480a-8ef8-4fec41b91b5c" providerId="ADAL" clId="{6EC19C51-FBC3-40FD-99E7-9C3BBFBE2E0F}" dt="2023-09-22T15:46:02.088" v="23" actId="478"/>
          <ac:picMkLst>
            <pc:docMk/>
            <pc:sldMk cId="3748496158" sldId="523"/>
            <ac:picMk id="2" creationId="{202C3B6D-04CF-DCCE-6359-75B494566FD4}"/>
          </ac:picMkLst>
        </pc:picChg>
      </pc:sldChg>
      <pc:sldChg chg="delSp add mod delAnim">
        <pc:chgData name="Ofelia C McMenamy" userId="6e3f5089-3953-480a-8ef8-4fec41b91b5c" providerId="ADAL" clId="{6EC19C51-FBC3-40FD-99E7-9C3BBFBE2E0F}" dt="2023-09-22T15:48:14.869" v="39" actId="478"/>
        <pc:sldMkLst>
          <pc:docMk/>
          <pc:sldMk cId="2676371962" sldId="526"/>
        </pc:sldMkLst>
        <pc:picChg chg="del">
          <ac:chgData name="Ofelia C McMenamy" userId="6e3f5089-3953-480a-8ef8-4fec41b91b5c" providerId="ADAL" clId="{6EC19C51-FBC3-40FD-99E7-9C3BBFBE2E0F}" dt="2023-09-22T15:48:14.869" v="39" actId="478"/>
          <ac:picMkLst>
            <pc:docMk/>
            <pc:sldMk cId="2676371962" sldId="526"/>
            <ac:picMk id="2" creationId="{FDAF6004-2E88-46DB-83F4-6FA84CCD5C0E}"/>
          </ac:picMkLst>
        </pc:picChg>
      </pc:sldChg>
      <pc:sldChg chg="delSp add mod delAnim">
        <pc:chgData name="Ofelia C McMenamy" userId="6e3f5089-3953-480a-8ef8-4fec41b91b5c" providerId="ADAL" clId="{6EC19C51-FBC3-40FD-99E7-9C3BBFBE2E0F}" dt="2023-09-22T15:47:27.804" v="33" actId="478"/>
        <pc:sldMkLst>
          <pc:docMk/>
          <pc:sldMk cId="2397056234" sldId="4552"/>
        </pc:sldMkLst>
        <pc:picChg chg="del">
          <ac:chgData name="Ofelia C McMenamy" userId="6e3f5089-3953-480a-8ef8-4fec41b91b5c" providerId="ADAL" clId="{6EC19C51-FBC3-40FD-99E7-9C3BBFBE2E0F}" dt="2023-09-22T15:47:27.804" v="33" actId="478"/>
          <ac:picMkLst>
            <pc:docMk/>
            <pc:sldMk cId="2397056234" sldId="4552"/>
            <ac:picMk id="3" creationId="{AFE7EF17-1E5C-4383-8C6C-EB25FCD5E6D4}"/>
          </ac:picMkLst>
        </pc:picChg>
      </pc:sldChg>
      <pc:sldChg chg="delSp mod delAnim">
        <pc:chgData name="Ofelia C McMenamy" userId="6e3f5089-3953-480a-8ef8-4fec41b91b5c" providerId="ADAL" clId="{6EC19C51-FBC3-40FD-99E7-9C3BBFBE2E0F}" dt="2023-09-22T15:46:40.907" v="30" actId="478"/>
        <pc:sldMkLst>
          <pc:docMk/>
          <pc:sldMk cId="2963381012" sldId="141169291"/>
        </pc:sldMkLst>
        <pc:picChg chg="del">
          <ac:chgData name="Ofelia C McMenamy" userId="6e3f5089-3953-480a-8ef8-4fec41b91b5c" providerId="ADAL" clId="{6EC19C51-FBC3-40FD-99E7-9C3BBFBE2E0F}" dt="2023-09-22T15:46:40.907" v="30" actId="478"/>
          <ac:picMkLst>
            <pc:docMk/>
            <pc:sldMk cId="2963381012" sldId="141169291"/>
            <ac:picMk id="4" creationId="{64DAFFF0-0E43-9E30-7E32-1D9ADC4679F2}"/>
          </ac:picMkLst>
        </pc:picChg>
      </pc:sldChg>
      <pc:sldChg chg="delSp mod ord delAnim">
        <pc:chgData name="Ofelia C McMenamy" userId="6e3f5089-3953-480a-8ef8-4fec41b91b5c" providerId="ADAL" clId="{6EC19C51-FBC3-40FD-99E7-9C3BBFBE2E0F}" dt="2023-09-22T15:51:26.051" v="61" actId="478"/>
        <pc:sldMkLst>
          <pc:docMk/>
          <pc:sldMk cId="868550986" sldId="141169292"/>
        </pc:sldMkLst>
        <pc:picChg chg="del">
          <ac:chgData name="Ofelia C McMenamy" userId="6e3f5089-3953-480a-8ef8-4fec41b91b5c" providerId="ADAL" clId="{6EC19C51-FBC3-40FD-99E7-9C3BBFBE2E0F}" dt="2023-09-22T15:51:26.051" v="61" actId="478"/>
          <ac:picMkLst>
            <pc:docMk/>
            <pc:sldMk cId="868550986" sldId="141169292"/>
            <ac:picMk id="2" creationId="{9CEA7DE3-F7D6-64B9-6B4A-8E4B4FAF5DD7}"/>
          </ac:picMkLst>
        </pc:picChg>
      </pc:sldChg>
      <pc:sldChg chg="delSp mod ord delAnim">
        <pc:chgData name="Ofelia C McMenamy" userId="6e3f5089-3953-480a-8ef8-4fec41b91b5c" providerId="ADAL" clId="{6EC19C51-FBC3-40FD-99E7-9C3BBFBE2E0F}" dt="2023-09-22T15:49:34.503" v="48"/>
        <pc:sldMkLst>
          <pc:docMk/>
          <pc:sldMk cId="2598108783" sldId="141169294"/>
        </pc:sldMkLst>
        <pc:picChg chg="del">
          <ac:chgData name="Ofelia C McMenamy" userId="6e3f5089-3953-480a-8ef8-4fec41b91b5c" providerId="ADAL" clId="{6EC19C51-FBC3-40FD-99E7-9C3BBFBE2E0F}" dt="2023-09-22T15:46:34.226" v="27" actId="478"/>
          <ac:picMkLst>
            <pc:docMk/>
            <pc:sldMk cId="2598108783" sldId="141169294"/>
            <ac:picMk id="3" creationId="{D0657242-4851-80E8-476A-5B438BFD19E9}"/>
          </ac:picMkLst>
        </pc:picChg>
      </pc:sldChg>
      <pc:sldChg chg="delSp mod delAnim">
        <pc:chgData name="Ofelia C McMenamy" userId="6e3f5089-3953-480a-8ef8-4fec41b91b5c" providerId="ADAL" clId="{6EC19C51-FBC3-40FD-99E7-9C3BBFBE2E0F}" dt="2023-09-22T15:46:36.478" v="28" actId="478"/>
        <pc:sldMkLst>
          <pc:docMk/>
          <pc:sldMk cId="1806630202" sldId="141169295"/>
        </pc:sldMkLst>
        <pc:picChg chg="del">
          <ac:chgData name="Ofelia C McMenamy" userId="6e3f5089-3953-480a-8ef8-4fec41b91b5c" providerId="ADAL" clId="{6EC19C51-FBC3-40FD-99E7-9C3BBFBE2E0F}" dt="2023-09-22T15:46:36.478" v="28" actId="478"/>
          <ac:picMkLst>
            <pc:docMk/>
            <pc:sldMk cId="1806630202" sldId="141169295"/>
            <ac:picMk id="2" creationId="{1B13311D-94CB-9D09-0AAB-108E089E86B3}"/>
          </ac:picMkLst>
        </pc:picChg>
      </pc:sldChg>
      <pc:sldChg chg="ord modNotesTx">
        <pc:chgData name="Ofelia C McMenamy" userId="6e3f5089-3953-480a-8ef8-4fec41b91b5c" providerId="ADAL" clId="{6EC19C51-FBC3-40FD-99E7-9C3BBFBE2E0F}" dt="2023-09-22T15:48:35.204" v="41"/>
        <pc:sldMkLst>
          <pc:docMk/>
          <pc:sldMk cId="631830298" sldId="2146847135"/>
        </pc:sldMkLst>
      </pc:sldChg>
      <pc:sldChg chg="delSp mod delAnim modNotesTx">
        <pc:chgData name="Ofelia C McMenamy" userId="6e3f5089-3953-480a-8ef8-4fec41b91b5c" providerId="ADAL" clId="{6EC19C51-FBC3-40FD-99E7-9C3BBFBE2E0F}" dt="2023-09-22T15:48:42.110" v="42" actId="6549"/>
        <pc:sldMkLst>
          <pc:docMk/>
          <pc:sldMk cId="0" sldId="2146847160"/>
        </pc:sldMkLst>
        <pc:picChg chg="del">
          <ac:chgData name="Ofelia C McMenamy" userId="6e3f5089-3953-480a-8ef8-4fec41b91b5c" providerId="ADAL" clId="{6EC19C51-FBC3-40FD-99E7-9C3BBFBE2E0F}" dt="2023-09-22T15:44:00.466" v="2" actId="478"/>
          <ac:picMkLst>
            <pc:docMk/>
            <pc:sldMk cId="0" sldId="2146847160"/>
            <ac:picMk id="3" creationId="{8ADE7EBC-180C-A93E-124F-7AD8F49AA5FD}"/>
          </ac:picMkLst>
        </pc:picChg>
      </pc:sldChg>
      <pc:sldChg chg="modNotesTx">
        <pc:chgData name="Ofelia C McMenamy" userId="6e3f5089-3953-480a-8ef8-4fec41b91b5c" providerId="ADAL" clId="{6EC19C51-FBC3-40FD-99E7-9C3BBFBE2E0F}" dt="2023-09-22T15:49:11.430" v="44" actId="113"/>
        <pc:sldMkLst>
          <pc:docMk/>
          <pc:sldMk cId="2349720357" sldId="2146847161"/>
        </pc:sldMkLst>
      </pc:sldChg>
      <pc:sldChg chg="delSp mod delAnim">
        <pc:chgData name="Ofelia C McMenamy" userId="6e3f5089-3953-480a-8ef8-4fec41b91b5c" providerId="ADAL" clId="{6EC19C51-FBC3-40FD-99E7-9C3BBFBE2E0F}" dt="2023-09-22T15:46:38.802" v="29" actId="478"/>
        <pc:sldMkLst>
          <pc:docMk/>
          <pc:sldMk cId="3200933201" sldId="2146847213"/>
        </pc:sldMkLst>
        <pc:picChg chg="del">
          <ac:chgData name="Ofelia C McMenamy" userId="6e3f5089-3953-480a-8ef8-4fec41b91b5c" providerId="ADAL" clId="{6EC19C51-FBC3-40FD-99E7-9C3BBFBE2E0F}" dt="2023-09-22T15:46:38.802" v="29" actId="478"/>
          <ac:picMkLst>
            <pc:docMk/>
            <pc:sldMk cId="3200933201" sldId="2146847213"/>
            <ac:picMk id="2" creationId="{E92E447C-622A-B3D4-B5D3-A2757A339BE5}"/>
          </ac:picMkLst>
        </pc:picChg>
      </pc:sldChg>
      <pc:sldChg chg="delSp mod ord delAnim">
        <pc:chgData name="Ofelia C McMenamy" userId="6e3f5089-3953-480a-8ef8-4fec41b91b5c" providerId="ADAL" clId="{6EC19C51-FBC3-40FD-99E7-9C3BBFBE2E0F}" dt="2023-09-22T15:47:39.349" v="37"/>
        <pc:sldMkLst>
          <pc:docMk/>
          <pc:sldMk cId="2525547072" sldId="2146847217"/>
        </pc:sldMkLst>
        <pc:picChg chg="del">
          <ac:chgData name="Ofelia C McMenamy" userId="6e3f5089-3953-480a-8ef8-4fec41b91b5c" providerId="ADAL" clId="{6EC19C51-FBC3-40FD-99E7-9C3BBFBE2E0F}" dt="2023-09-22T15:45:08.084" v="16" actId="478"/>
          <ac:picMkLst>
            <pc:docMk/>
            <pc:sldMk cId="2525547072" sldId="2146847217"/>
            <ac:picMk id="4" creationId="{D62A28C7-B42F-6E3F-B687-62AC09BBD15A}"/>
          </ac:picMkLst>
        </pc:picChg>
      </pc:sldChg>
      <pc:sldChg chg="delSp modSp mod ord delAnim modShow">
        <pc:chgData name="Ofelia C McMenamy" userId="6e3f5089-3953-480a-8ef8-4fec41b91b5c" providerId="ADAL" clId="{6EC19C51-FBC3-40FD-99E7-9C3BBFBE2E0F}" dt="2023-09-22T15:51:14.678" v="60"/>
        <pc:sldMkLst>
          <pc:docMk/>
          <pc:sldMk cId="4157442736" sldId="2146847218"/>
        </pc:sldMkLst>
        <pc:picChg chg="del mod">
          <ac:chgData name="Ofelia C McMenamy" userId="6e3f5089-3953-480a-8ef8-4fec41b91b5c" providerId="ADAL" clId="{6EC19C51-FBC3-40FD-99E7-9C3BBFBE2E0F}" dt="2023-09-22T15:45:05.301" v="15" actId="478"/>
          <ac:picMkLst>
            <pc:docMk/>
            <pc:sldMk cId="4157442736" sldId="2146847218"/>
            <ac:picMk id="2" creationId="{94D26605-28CE-E113-79E3-0B0758F6F46E}"/>
          </ac:picMkLst>
        </pc:picChg>
      </pc:sldChg>
      <pc:sldChg chg="delSp mod delAnim">
        <pc:chgData name="Ofelia C McMenamy" userId="6e3f5089-3953-480a-8ef8-4fec41b91b5c" providerId="ADAL" clId="{6EC19C51-FBC3-40FD-99E7-9C3BBFBE2E0F}" dt="2023-09-22T15:46:22.160" v="24" actId="478"/>
        <pc:sldMkLst>
          <pc:docMk/>
          <pc:sldMk cId="0" sldId="2147047824"/>
        </pc:sldMkLst>
        <pc:picChg chg="del">
          <ac:chgData name="Ofelia C McMenamy" userId="6e3f5089-3953-480a-8ef8-4fec41b91b5c" providerId="ADAL" clId="{6EC19C51-FBC3-40FD-99E7-9C3BBFBE2E0F}" dt="2023-09-22T15:46:22.160" v="24" actId="478"/>
          <ac:picMkLst>
            <pc:docMk/>
            <pc:sldMk cId="0" sldId="2147047824"/>
            <ac:picMk id="5" creationId="{1821DD31-A790-04FC-08FA-5E9127C50EC1}"/>
          </ac:picMkLst>
        </pc:picChg>
      </pc:sldChg>
    </pc:docChg>
  </pc:docChgLst>
</pc:chgInfo>
</file>

<file path=ppt/comments/modernComment_156_1B72E6C3.xml><?xml version="1.0" encoding="utf-8"?>
<p188:cmLst xmlns:a="http://schemas.openxmlformats.org/drawingml/2006/main" xmlns:r="http://schemas.openxmlformats.org/officeDocument/2006/relationships" xmlns:p188="http://schemas.microsoft.com/office/powerpoint/2018/8/main">
  <p188:cm id="{32F202FC-A2B8-A14C-AB45-15C1C3E21D4A}" authorId="{77D14DBA-9734-55A5-1995-0CE30C622535}" status="resolved" created="2023-05-25T23:19:31.259">
    <pc:sldMkLst xmlns:pc="http://schemas.microsoft.com/office/powerpoint/2013/main/command">
      <pc:docMk/>
      <pc:sldMk cId="460515011" sldId="342"/>
    </pc:sldMkLst>
    <p188:txBody>
      <a:bodyPr/>
      <a:lstStyle/>
      <a:p>
        <a:r>
          <a:rPr lang="en-US"/>
          <a:t>This might be a good alternative to slide 5. </a:t>
        </a:r>
      </a:p>
    </p188:txBody>
  </p188:cm>
</p188:cmLst>
</file>

<file path=ppt/comments/modernComment_86A128A_FE120649.xml><?xml version="1.0" encoding="utf-8"?>
<p188:cmLst xmlns:a="http://schemas.openxmlformats.org/drawingml/2006/main" xmlns:r="http://schemas.openxmlformats.org/officeDocument/2006/relationships" xmlns:p188="http://schemas.microsoft.com/office/powerpoint/2018/8/main">
  <p188:cm id="{CED0C9D2-9277-47D2-A0CD-86693EF6DD48}" authorId="{62B584EC-D3C0-9F87-65E3-3D58C3F34A7F}" status="resolved" created="2022-07-19T17:50:00.942">
    <pc:sldMkLst xmlns:pc="http://schemas.microsoft.com/office/powerpoint/2013/main/command">
      <pc:docMk/>
      <pc:sldMk cId="4262594121" sldId="141169290"/>
    </pc:sldMkLst>
    <p188:replyLst>
      <p188:reply id="{06AFF4E7-87A8-0246-A31D-35434C6D8EF1}" authorId="{426EFC78-BB38-F49C-A342-39FE7B860BCC}" created="2022-07-19T19:03:32.273">
        <p188:txBody>
          <a:bodyPr/>
          <a:lstStyle/>
          <a:p>
            <a:r>
              <a:rPr lang="en-US"/>
              <a:t>Copied over the benefits from the previous slide. Speaking notes don’t seem to coincide with the massage benefits listed in the table.</a:t>
            </a:r>
          </a:p>
        </p188:txBody>
      </p188:reply>
      <p188:reply id="{3DA5D7F0-83DB-43AB-B2CA-4A53577885FB}" authorId="{62B584EC-D3C0-9F87-65E3-3D58C3F34A7F}" created="2022-08-11T15:44:17.435">
        <p188:txBody>
          <a:bodyPr/>
          <a:lstStyle/>
          <a:p>
            <a:r>
              <a:rPr lang="en-US"/>
              <a:t>[@Joshua A Christiansen] can you remove highlights here too?</a:t>
            </a:r>
          </a:p>
        </p188:txBody>
      </p188:reply>
    </p188:replyLst>
    <p188:txBody>
      <a:bodyPr/>
      <a:lstStyle/>
      <a:p>
        <a:r>
          <a:rPr lang="en-US"/>
          <a:t>I updated the talking points... please review.  Also, per note on previous slide can we add the benefits to this slide?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6DB71-2533-4853-95EB-33CCE939D9FC}"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45C87-97AC-40F2-8326-80B33472471E}" type="slidenum">
              <a:rPr lang="en-US" smtClean="0"/>
              <a:t>‹#›</a:t>
            </a:fld>
            <a:endParaRPr lang="en-US"/>
          </a:p>
        </p:txBody>
      </p:sp>
    </p:spTree>
    <p:extLst>
      <p:ext uri="{BB962C8B-B14F-4D97-AF65-F5344CB8AC3E}">
        <p14:creationId xmlns:p14="http://schemas.microsoft.com/office/powerpoint/2010/main" val="426126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617" kern="1200" dirty="0">
                <a:solidFill>
                  <a:schemeClr val="tx1"/>
                </a:solidFill>
                <a:effectLst/>
                <a:latin typeface="+mn-lt"/>
                <a:ea typeface="MS PGothic" panose="020B0600070205080204" pitchFamily="34" charset="-128"/>
                <a:cs typeface="MS PGothic" charset="0"/>
              </a:rPr>
              <a:t>Hello, and welcome to Kaiser Permanente Northwest. </a:t>
            </a:r>
          </a:p>
          <a:p>
            <a:endParaRPr lang="en-US" sz="1617" kern="1200" dirty="0">
              <a:solidFill>
                <a:schemeClr val="tx1"/>
              </a:solidFill>
              <a:effectLst/>
              <a:latin typeface="+mn-lt"/>
              <a:ea typeface="MS PGothic" panose="020B0600070205080204" pitchFamily="34" charset="-128"/>
              <a:cs typeface="MS PGothic" charset="0"/>
            </a:endParaRPr>
          </a:p>
          <a:p>
            <a:r>
              <a:rPr lang="en-US" sz="1617" kern="1200" dirty="0">
                <a:solidFill>
                  <a:schemeClr val="tx1"/>
                </a:solidFill>
                <a:effectLst/>
                <a:latin typeface="+mn-lt"/>
                <a:ea typeface="MS PGothic" panose="020B0600070205080204" pitchFamily="34" charset="-128"/>
                <a:cs typeface="MS PGothic" charset="0"/>
              </a:rPr>
              <a:t>This video gives an overview of our medical care and coverage and describes the different Kaiser Permanente plans available to </a:t>
            </a:r>
            <a:r>
              <a:rPr lang="en-US" sz="1617" b="1" kern="1200" dirty="0">
                <a:solidFill>
                  <a:schemeClr val="tx1"/>
                </a:solidFill>
                <a:effectLst/>
                <a:latin typeface="+mn-lt"/>
                <a:ea typeface="MS PGothic" panose="020B0600070205080204" pitchFamily="34" charset="-128"/>
                <a:cs typeface="MS PGothic" charset="0"/>
              </a:rPr>
              <a:t>PEBB</a:t>
            </a:r>
            <a:r>
              <a:rPr lang="en-US" sz="1617" kern="1200" dirty="0">
                <a:solidFill>
                  <a:schemeClr val="tx1"/>
                </a:solidFill>
                <a:effectLst/>
                <a:latin typeface="+mn-lt"/>
                <a:ea typeface="MS PGothic" panose="020B0600070205080204" pitchFamily="34" charset="-128"/>
                <a:cs typeface="MS PGothic" charset="0"/>
              </a:rPr>
              <a:t> members as of January 1, 2024. </a:t>
            </a:r>
          </a:p>
          <a:p>
            <a:endParaRPr lang="en-US" b="0" dirty="0"/>
          </a:p>
        </p:txBody>
      </p:sp>
      <p:sp>
        <p:nvSpPr>
          <p:cNvPr id="4" name="Slide Number Placeholder 3"/>
          <p:cNvSpPr>
            <a:spLocks noGrp="1"/>
          </p:cNvSpPr>
          <p:nvPr>
            <p:ph type="sldNum" sz="quarter" idx="5"/>
          </p:nvPr>
        </p:nvSpPr>
        <p:spPr/>
        <p:txBody>
          <a:bodyPr/>
          <a:lstStyle/>
          <a:p>
            <a:pPr>
              <a:defRPr/>
            </a:pPr>
            <a:fld id="{E64E6AEF-2A63-C448-9232-9ECDFD87C6B8}" type="slidenum">
              <a:rPr lang="en-US" smtClean="0"/>
              <a:pPr>
                <a:defRPr/>
              </a:pPr>
              <a:t>1</a:t>
            </a:fld>
            <a:endParaRPr lang="en-US"/>
          </a:p>
        </p:txBody>
      </p:sp>
    </p:spTree>
    <p:extLst>
      <p:ext uri="{BB962C8B-B14F-4D97-AF65-F5344CB8AC3E}">
        <p14:creationId xmlns:p14="http://schemas.microsoft.com/office/powerpoint/2010/main" val="1698667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8066" name="Notes Placeholder 2"/>
          <p:cNvSpPr>
            <a:spLocks noGrp="1"/>
          </p:cNvSpPr>
          <p:nvPr>
            <p:ph type="body" idx="1"/>
          </p:nvPr>
        </p:nvSpPr>
        <p:spPr bwMode="auto">
          <a:xfrm>
            <a:off x="551619" y="4602662"/>
            <a:ext cx="5991432" cy="445965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600" kern="1200">
                <a:solidFill>
                  <a:schemeClr val="tx1"/>
                </a:solidFill>
                <a:effectLst/>
                <a:latin typeface="+mn-lt"/>
                <a:ea typeface="MS PGothic"/>
                <a:cs typeface="Calibri"/>
              </a:rPr>
              <a:t>Good health goes beyond the </a:t>
            </a:r>
            <a:r>
              <a:rPr lang="en-US" sz="1600">
                <a:ea typeface="MS PGothic"/>
                <a:cs typeface="Calibri"/>
              </a:rPr>
              <a:t>traditional doctor’s</a:t>
            </a:r>
            <a:r>
              <a:rPr lang="en-US" sz="1600" kern="1200">
                <a:solidFill>
                  <a:schemeClr val="tx1"/>
                </a:solidFill>
                <a:effectLst/>
                <a:latin typeface="+mn-lt"/>
                <a:ea typeface="MS PGothic"/>
                <a:cs typeface="Calibri"/>
              </a:rPr>
              <a:t> office. ​</a:t>
            </a:r>
          </a:p>
          <a:p>
            <a:endParaRPr lang="en-US" sz="1600">
              <a:ea typeface="MS PGothic"/>
              <a:cs typeface="Calibri"/>
            </a:endParaRPr>
          </a:p>
          <a:p>
            <a:pPr fontAlgn="base"/>
            <a:r>
              <a:rPr lang="en-US" sz="1600">
                <a:ea typeface="MS PGothic"/>
                <a:cs typeface="Calibri"/>
              </a:rPr>
              <a:t>All plans, except for the Part Time Traditional plan</a:t>
            </a:r>
            <a:r>
              <a:rPr lang="en-US" sz="1600" kern="1200">
                <a:solidFill>
                  <a:schemeClr val="tx1"/>
                </a:solidFill>
                <a:effectLst/>
                <a:latin typeface="+mn-lt"/>
                <a:ea typeface="MS PGothic"/>
                <a:cs typeface="Calibri"/>
              </a:rPr>
              <a:t>, have access to </a:t>
            </a:r>
            <a:r>
              <a:rPr lang="en-US" sz="1600">
                <a:ea typeface="MS PGothic"/>
                <a:cs typeface="Calibri"/>
              </a:rPr>
              <a:t>chiropractic and acupuncture services. These services have an annual visit limit, for Chiro </a:t>
            </a:r>
            <a:r>
              <a:rPr lang="en-US" sz="1600">
                <a:ea typeface="MS PGothic"/>
              </a:rPr>
              <a:t>there is a </a:t>
            </a:r>
            <a:r>
              <a:rPr lang="en-US"/>
              <a:t>20 visits </a:t>
            </a:r>
            <a:r>
              <a:rPr lang="en-US">
                <a:ea typeface="MS PGothic"/>
              </a:rPr>
              <a:t>limit </a:t>
            </a:r>
            <a:r>
              <a:rPr lang="en-US" sz="1600">
                <a:ea typeface="MS PGothic"/>
                <a:cs typeface="Calibri"/>
              </a:rPr>
              <a:t>and for acupuncture you have a 12 limit. </a:t>
            </a:r>
            <a:endParaRPr lang="en-US" sz="1600" kern="1200">
              <a:solidFill>
                <a:schemeClr val="tx1"/>
              </a:solidFill>
              <a:effectLst/>
              <a:latin typeface="+mn-lt"/>
              <a:ea typeface="MS PGothic"/>
              <a:cs typeface="Calibri"/>
            </a:endParaRPr>
          </a:p>
          <a:p>
            <a:pPr fontAlgn="base"/>
            <a:r>
              <a:rPr lang="en-US" sz="1600" kern="1200">
                <a:solidFill>
                  <a:schemeClr val="tx1"/>
                </a:solidFill>
                <a:effectLst/>
                <a:latin typeface="+mn-lt"/>
                <a:ea typeface="MS PGothic"/>
                <a:cs typeface="Calibri"/>
              </a:rPr>
              <a:t> </a:t>
            </a:r>
          </a:p>
          <a:p>
            <a:r>
              <a:rPr lang="en-US" sz="1600">
                <a:ea typeface="MS PGothic"/>
                <a:cs typeface="Calibri"/>
              </a:rPr>
              <a:t>Both full-time and part-time deductible plans cover massage therapy with a 12 visit limit.</a:t>
            </a:r>
            <a:endParaRPr lang="en-US" sz="1600" kern="1200">
              <a:solidFill>
                <a:schemeClr val="tx1"/>
              </a:solidFill>
              <a:effectLst/>
              <a:latin typeface="+mn-lt"/>
              <a:ea typeface="MS PGothic"/>
              <a:cs typeface="Calibri"/>
            </a:endParaRPr>
          </a:p>
          <a:p>
            <a:pPr fontAlgn="base"/>
            <a:endParaRPr lang="en-US" sz="1600">
              <a:ea typeface="MS PGothic"/>
              <a:cs typeface="Calibri"/>
            </a:endParaRPr>
          </a:p>
          <a:p>
            <a:pPr fontAlgn="base"/>
            <a:r>
              <a:rPr lang="en-US" sz="1600" kern="1200">
                <a:solidFill>
                  <a:schemeClr val="tx1"/>
                </a:solidFill>
                <a:effectLst/>
                <a:latin typeface="+mn-lt"/>
                <a:ea typeface="MS PGothic"/>
                <a:cs typeface="Calibri"/>
              </a:rPr>
              <a:t>Naturopathy services covered </a:t>
            </a:r>
            <a:r>
              <a:rPr lang="en-US" sz="1600">
                <a:ea typeface="MS PGothic"/>
                <a:cs typeface="Calibri"/>
              </a:rPr>
              <a:t>on all plans under the Primary Care benefit.  The primary care copay would apply and there</a:t>
            </a:r>
            <a:r>
              <a:rPr lang="en-US" sz="1600" kern="1200">
                <a:solidFill>
                  <a:schemeClr val="tx1"/>
                </a:solidFill>
                <a:effectLst/>
                <a:latin typeface="+mn-lt"/>
                <a:ea typeface="MS PGothic"/>
                <a:cs typeface="Calibri"/>
              </a:rPr>
              <a:t> </a:t>
            </a:r>
            <a:r>
              <a:rPr lang="en-US" sz="1600">
                <a:ea typeface="MS PGothic"/>
                <a:cs typeface="Calibri"/>
              </a:rPr>
              <a:t>are no </a:t>
            </a:r>
            <a:r>
              <a:rPr lang="en-US" sz="1600" kern="1200">
                <a:solidFill>
                  <a:schemeClr val="tx1"/>
                </a:solidFill>
                <a:effectLst/>
                <a:latin typeface="+mn-lt"/>
                <a:ea typeface="MS PGothic"/>
                <a:cs typeface="Calibri"/>
              </a:rPr>
              <a:t>visit maximums ​</a:t>
            </a:r>
          </a:p>
          <a:p>
            <a:pPr fontAlgn="base"/>
            <a:r>
              <a:rPr lang="en-US" sz="1600" kern="1200">
                <a:solidFill>
                  <a:schemeClr val="tx1"/>
                </a:solidFill>
                <a:effectLst/>
                <a:latin typeface="+mn-lt"/>
                <a:ea typeface="MS PGothic"/>
                <a:cs typeface="Calibri"/>
              </a:rPr>
              <a:t> ​</a:t>
            </a:r>
          </a:p>
          <a:p>
            <a:r>
              <a:rPr lang="en-US"/>
              <a:t>These services are offered through the CHP network and there is no referral required. Members can find a provider at CHPgroup.com.  </a:t>
            </a:r>
            <a:endParaRPr lang="en-US">
              <a:cs typeface="Calibri"/>
            </a:endParaRPr>
          </a:p>
          <a:p>
            <a:endParaRPr lang="en-US">
              <a:ea typeface="MS PGothic"/>
              <a:cs typeface="Calibri"/>
            </a:endParaRPr>
          </a:p>
          <a:p>
            <a:endParaRPr lang="en-US">
              <a:latin typeface="Calibri" charset="0"/>
              <a:ea typeface="Calibri"/>
              <a:cs typeface="Calibri"/>
            </a:endParaRPr>
          </a:p>
        </p:txBody>
      </p:sp>
      <p:sp>
        <p:nvSpPr>
          <p:cNvPr id="88067" name="Slide Number Placeholder 3"/>
          <p:cNvSpPr>
            <a:spLocks noGrp="1"/>
          </p:cNvSpPr>
          <p:nvPr>
            <p:ph type="sldNum" sz="quarter" idx="5"/>
          </p:nvPr>
        </p:nvSpPr>
        <p:spPr bwMode="auto">
          <a:xfrm>
            <a:off x="5829921" y="8829823"/>
            <a:ext cx="1026526" cy="46498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C09C6A2-F920-1148-9D82-C5EA93AFCD78}" type="slidenum">
              <a:rPr lang="en-US" sz="1200">
                <a:solidFill>
                  <a:srgbClr val="000000"/>
                </a:solidFill>
              </a:rPr>
              <a:pPr/>
              <a:t>10</a:t>
            </a:fld>
            <a:endParaRPr lang="en-US" sz="1200">
              <a:solidFill>
                <a:srgbClr val="000000"/>
              </a:solidFill>
            </a:endParaRPr>
          </a:p>
        </p:txBody>
      </p:sp>
    </p:spTree>
    <p:extLst>
      <p:ext uri="{BB962C8B-B14F-4D97-AF65-F5344CB8AC3E}">
        <p14:creationId xmlns:p14="http://schemas.microsoft.com/office/powerpoint/2010/main" val="1256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a:ea typeface="MS PGothic"/>
                <a:cs typeface="Calibri"/>
              </a:rPr>
              <a:t>Part of what makes Kaiser Permanente eye care special is our ability to care for the entire visual system and treat the eye as a component of total health, not in isolation. </a:t>
            </a:r>
            <a:endParaRPr lang="en-US" dirty="0"/>
          </a:p>
          <a:p>
            <a:endParaRPr lang="en-US" sz="1600" dirty="0">
              <a:cs typeface="Calibri"/>
            </a:endParaRPr>
          </a:p>
          <a:p>
            <a:r>
              <a:rPr lang="en-US" sz="1600" dirty="0">
                <a:ea typeface="MS PGothic"/>
                <a:cs typeface="Calibri"/>
              </a:rPr>
              <a:t>You will receive regular comprehensive eye exams from our experienced eye care professionals. Our optical clinics have hundreds of frames to choose from to fill your eyeglass prescription needs. For your convenience, contact lens re-orders can be placed on-line through our website at kp2020.org. The lenses for your new glasses are made locally by Kaiser Permanente and we will deliver your glasses and contact lens purchases at no additional charge.</a:t>
            </a:r>
          </a:p>
          <a:p>
            <a:endParaRPr lang="en-US" sz="1600" dirty="0">
              <a:ea typeface="MS PGothic"/>
              <a:cs typeface="Calibri"/>
            </a:endParaRPr>
          </a:p>
          <a:p>
            <a:r>
              <a:rPr lang="en-US" sz="1600" dirty="0">
                <a:ea typeface="MS PGothic"/>
                <a:cs typeface="Calibri"/>
              </a:rPr>
              <a:t>You can purchase affordable Single-Vision complete pairs of glasses on kp2020.org, also shipped directly to you at no additional charge.</a:t>
            </a:r>
          </a:p>
          <a:p>
            <a:endParaRPr lang="en-US" sz="1600" kern="1200" dirty="0">
              <a:solidFill>
                <a:schemeClr val="tx1"/>
              </a:solidFill>
              <a:effectLst/>
              <a:latin typeface="+mn-lt"/>
              <a:ea typeface="MS PGothic" panose="020B0600070205080204" pitchFamily="34" charset="-128"/>
              <a:cs typeface="Calibri"/>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65F4C0-A889-2C44-99EF-E552DEFD3797}" type="slidenum">
              <a:rPr lang="en-US" sz="1200">
                <a:latin typeface="Calibri" charset="0"/>
              </a:rPr>
              <a:pPr/>
              <a:t>11</a:t>
            </a:fld>
            <a:endParaRPr lang="en-US" sz="1200" dirty="0">
              <a:latin typeface="Calibri" charset="0"/>
            </a:endParaRPr>
          </a:p>
        </p:txBody>
      </p:sp>
    </p:spTree>
    <p:extLst>
      <p:ext uri="{BB962C8B-B14F-4D97-AF65-F5344CB8AC3E}">
        <p14:creationId xmlns:p14="http://schemas.microsoft.com/office/powerpoint/2010/main" val="2102765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a:defRPr sz="2400">
                <a:solidFill>
                  <a:schemeClr val="tx1"/>
                </a:solidFill>
                <a:latin typeface="Arial" charset="0"/>
                <a:ea typeface="MS PGothic" charset="0"/>
                <a:cs typeface="MS PGothic" charset="0"/>
              </a:defRPr>
            </a:lvl1pPr>
            <a:lvl2pPr marL="742950" indent="-285750" defTabSz="909638">
              <a:defRPr sz="2400">
                <a:solidFill>
                  <a:schemeClr val="tx1"/>
                </a:solidFill>
                <a:latin typeface="Arial" charset="0"/>
                <a:ea typeface="MS PGothic" charset="0"/>
                <a:cs typeface="MS PGothic" charset="0"/>
              </a:defRPr>
            </a:lvl2pPr>
            <a:lvl3pPr marL="1143000" indent="-228600" defTabSz="909638">
              <a:defRPr sz="2400">
                <a:solidFill>
                  <a:schemeClr val="tx1"/>
                </a:solidFill>
                <a:latin typeface="Arial" charset="0"/>
                <a:ea typeface="MS PGothic" charset="0"/>
                <a:cs typeface="MS PGothic" charset="0"/>
              </a:defRPr>
            </a:lvl3pPr>
            <a:lvl4pPr marL="1600200" indent="-228600" defTabSz="909638">
              <a:defRPr sz="2400">
                <a:solidFill>
                  <a:schemeClr val="tx1"/>
                </a:solidFill>
                <a:latin typeface="Arial" charset="0"/>
                <a:ea typeface="MS PGothic" charset="0"/>
                <a:cs typeface="MS PGothic" charset="0"/>
              </a:defRPr>
            </a:lvl4pPr>
            <a:lvl5pPr marL="2057400" indent="-228600" defTabSz="909638">
              <a:defRPr sz="2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A3092-1261-D044-BE86-4EB29A4B6D4E}" type="slidenum">
              <a:rPr lang="en-US" sz="1200">
                <a:solidFill>
                  <a:srgbClr val="000000"/>
                </a:solidFill>
              </a:rPr>
              <a:pPr/>
              <a:t>12</a:t>
            </a:fld>
            <a:endParaRPr lang="en-US" sz="1200" dirty="0">
              <a:solidFill>
                <a:srgbClr val="000000"/>
              </a:solidFill>
            </a:endParaRPr>
          </a:p>
        </p:txBody>
      </p:sp>
      <p:sp>
        <p:nvSpPr>
          <p:cNvPr id="90114" name="Rectangle 2"/>
          <p:cNvSpPr>
            <a:spLocks noGrp="1" noRot="1" noChangeAspect="1" noChangeArrowheads="1" noTextEdit="1"/>
          </p:cNvSpPr>
          <p:nvPr>
            <p:ph type="sldImg"/>
          </p:nvPr>
        </p:nvSpPr>
        <p:spPr bwMode="auto">
          <a:xfrm>
            <a:off x="1000125" y="541338"/>
            <a:ext cx="5008563" cy="2817812"/>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xfrm>
            <a:off x="608772" y="3617575"/>
            <a:ext cx="5860981" cy="52122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a:ea typeface="MS PGothic"/>
                <a:cs typeface="Calibri"/>
              </a:rPr>
              <a:t>We have 6 convenient Vision Essentials by Kaiser Permanente locations in our Northwest service area spanning from Longview, Washington to Salem, Oregon and members in our Eugene-Springfield service area have access to affiliated provider vision clinics -- please see our Lane County video for more information.</a:t>
            </a:r>
            <a:endParaRPr lang="en-US" dirty="0">
              <a:cs typeface="Calibri"/>
            </a:endParaRPr>
          </a:p>
          <a:p>
            <a:endParaRPr lang="en-US" sz="1600" dirty="0">
              <a:ea typeface="MS PGothic"/>
              <a:cs typeface="Calibri"/>
            </a:endParaRPr>
          </a:p>
          <a:p>
            <a:r>
              <a:rPr lang="en-US" sz="1600" dirty="0">
                <a:ea typeface="MS PGothic"/>
                <a:cs typeface="Calibri"/>
              </a:rPr>
              <a:t>Visit kp2020.org to find a convenient location near you. </a:t>
            </a:r>
            <a:endParaRPr lang="en-US" dirty="0"/>
          </a:p>
          <a:p>
            <a:endParaRPr lang="en-US" sz="1600" dirty="0">
              <a:cs typeface="Calibri"/>
            </a:endParaRPr>
          </a:p>
        </p:txBody>
      </p:sp>
    </p:spTree>
    <p:extLst>
      <p:ext uri="{BB962C8B-B14F-4D97-AF65-F5344CB8AC3E}">
        <p14:creationId xmlns:p14="http://schemas.microsoft.com/office/powerpoint/2010/main" val="397745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600" b="1" i="0" u="none" strike="noStrike" kern="1200" baseline="0">
                <a:solidFill>
                  <a:schemeClr val="tx1"/>
                </a:solidFill>
                <a:latin typeface="+mn-lt"/>
                <a:ea typeface="+mn-ea"/>
                <a:cs typeface="+mn-cs"/>
              </a:rPr>
              <a:t>Full-time Kaiser </a:t>
            </a:r>
            <a:r>
              <a:rPr lang="en-US" sz="1600" b="1"/>
              <a:t>Traditional and</a:t>
            </a:r>
            <a:r>
              <a:rPr lang="en-US" sz="1600" b="1" i="0" u="none" strike="noStrike" kern="1200" baseline="0">
                <a:solidFill>
                  <a:schemeClr val="tx1"/>
                </a:solidFill>
                <a:latin typeface="+mn-lt"/>
                <a:ea typeface="+mn-ea"/>
                <a:cs typeface="+mn-cs"/>
              </a:rPr>
              <a:t> Kaiser Deductible medical plans include coverage for vision exams and hardware. </a:t>
            </a:r>
            <a:r>
              <a:rPr lang="en-US" sz="1600" kern="1200">
                <a:solidFill>
                  <a:schemeClr val="tx1"/>
                </a:solidFill>
                <a:effectLst/>
                <a:latin typeface="+mn-lt"/>
                <a:ea typeface="+mn-ea"/>
                <a:cs typeface="+mn-cs"/>
              </a:rPr>
              <a:t>Here, you’ll find a list of your vision benefits available to Full-Time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tx1"/>
              </a:solidFill>
              <a:effectLst/>
              <a:latin typeface="+mn-lt"/>
              <a:ea typeface="+mn-ea"/>
              <a:cs typeface="+mn-cs"/>
            </a:endParaRPr>
          </a:p>
          <a:p>
            <a:r>
              <a:rPr lang="en-US" sz="1600" b="0" i="0" u="none" strike="noStrike" kern="1200" baseline="0">
                <a:solidFill>
                  <a:schemeClr val="tx1"/>
                </a:solidFill>
                <a:latin typeface="+mn-lt"/>
                <a:ea typeface="+mn-ea"/>
                <a:cs typeface="+mn-cs"/>
              </a:rPr>
              <a:t>Vision exams are covered under the medical benefit, so your medical eye exam office visit cost share of $5 would apply to those appointments.</a:t>
            </a:r>
            <a:endParaRPr lang="en-US" sz="1600" b="0" i="0" u="none" strike="noStrike" kern="1200" baseline="0">
              <a:solidFill>
                <a:schemeClr val="tx1"/>
              </a:solidFill>
              <a:latin typeface="+mn-lt"/>
              <a:ea typeface="Calibri"/>
              <a:cs typeface="Calibri"/>
            </a:endParaRPr>
          </a:p>
          <a:p>
            <a:endParaRPr lang="en-US" sz="1600" b="0" i="0" u="none" strike="noStrike" kern="1200" baseline="0">
              <a:solidFill>
                <a:schemeClr val="tx1"/>
              </a:solidFill>
              <a:latin typeface="+mn-lt"/>
              <a:ea typeface="+mn-ea"/>
              <a:cs typeface="+mn-cs"/>
            </a:endParaRPr>
          </a:p>
          <a:p>
            <a:r>
              <a:rPr lang="en-US" sz="1600" b="0" i="0" u="none" strike="noStrike" kern="1200" baseline="0">
                <a:solidFill>
                  <a:schemeClr val="tx1"/>
                </a:solidFill>
                <a:latin typeface="+mn-lt"/>
                <a:ea typeface="+mn-ea"/>
                <a:cs typeface="+mn-cs"/>
              </a:rPr>
              <a:t>You have an annual $200 vision hardware benefit, </a:t>
            </a:r>
            <a:r>
              <a:rPr lang="en-US" sz="1600" b="1" i="0" u="none" strike="noStrike" kern="1200" baseline="0">
                <a:solidFill>
                  <a:schemeClr val="tx1"/>
                </a:solidFill>
                <a:latin typeface="+mn-lt"/>
                <a:ea typeface="+mn-ea"/>
                <a:cs typeface="+mn-cs"/>
              </a:rPr>
              <a:t>good for </a:t>
            </a:r>
            <a:r>
              <a:rPr lang="en-US" sz="1600" b="1"/>
              <a:t>use towards</a:t>
            </a:r>
            <a:r>
              <a:rPr lang="en-US" sz="1600" b="1" i="0" u="none" strike="noStrike" kern="1200" baseline="0">
                <a:solidFill>
                  <a:schemeClr val="tx1"/>
                </a:solidFill>
                <a:latin typeface="+mn-lt"/>
                <a:ea typeface="+mn-ea"/>
                <a:cs typeface="+mn-cs"/>
              </a:rPr>
              <a:t> frames, prescription lenses, and contact lenses.</a:t>
            </a:r>
            <a:endParaRPr lang="en-US" sz="1600" b="1" i="0" u="none" strike="noStrike" kern="1200" baseline="0">
              <a:solidFill>
                <a:schemeClr val="tx1"/>
              </a:solidFill>
              <a:latin typeface="+mn-lt"/>
              <a:cs typeface="Calibri"/>
            </a:endParaRPr>
          </a:p>
          <a:p>
            <a:endParaRPr lang="en-US" sz="1600" b="1" i="0" u="none" strike="noStrike" kern="1200" baseline="0">
              <a:solidFill>
                <a:schemeClr val="tx1"/>
              </a:solidFill>
              <a:latin typeface="+mn-lt"/>
              <a:ea typeface="+mn-ea"/>
              <a:cs typeface="+mn-cs"/>
            </a:endParaRPr>
          </a:p>
          <a:p>
            <a:r>
              <a:rPr lang="en-US" sz="1600" b="1" i="0" u="none" strike="noStrike" kern="1200" baseline="0">
                <a:solidFill>
                  <a:schemeClr val="tx1"/>
                </a:solidFill>
                <a:latin typeface="+mn-lt"/>
                <a:ea typeface="+mn-ea"/>
                <a:cs typeface="+mn-cs"/>
              </a:rPr>
              <a:t>Or, </a:t>
            </a:r>
            <a:r>
              <a:rPr lang="en-US" sz="1600" b="0" i="0" u="none" strike="noStrike" kern="1200" baseline="0">
                <a:solidFill>
                  <a:schemeClr val="tx1"/>
                </a:solidFill>
                <a:latin typeface="+mn-lt"/>
                <a:ea typeface="+mn-ea"/>
                <a:cs typeface="+mn-cs"/>
              </a:rPr>
              <a:t>you can apply $100 of your $200 benefit to use on</a:t>
            </a:r>
            <a:endParaRPr lang="en-US" sz="1600" b="0" i="0" u="none" strike="noStrike" kern="1200" baseline="0">
              <a:solidFill>
                <a:schemeClr val="tx1"/>
              </a:solidFill>
              <a:latin typeface="+mn-lt"/>
              <a:ea typeface="Calibri"/>
              <a:cs typeface="Calibri"/>
            </a:endParaRPr>
          </a:p>
          <a:p>
            <a:r>
              <a:rPr lang="en-US" sz="1600" b="0" i="0" u="none" strike="noStrike" kern="1200" baseline="0">
                <a:solidFill>
                  <a:schemeClr val="tx1"/>
                </a:solidFill>
                <a:latin typeface="+mn-lt"/>
                <a:ea typeface="+mn-ea"/>
                <a:cs typeface="+mn-cs"/>
              </a:rPr>
              <a:t>nonprescription sunglasses and/or digital eyestrain computer glasses.</a:t>
            </a:r>
            <a:endParaRPr lang="en-US" sz="1600" b="0" i="0" u="none" strike="noStrike" kern="1200" baseline="0">
              <a:solidFill>
                <a:schemeClr val="tx1"/>
              </a:solidFill>
              <a:latin typeface="+mn-lt"/>
              <a:ea typeface="Calibri"/>
              <a:cs typeface="Calibri"/>
            </a:endParaRPr>
          </a:p>
          <a:p>
            <a:endParaRPr lang="en-US" sz="1600" b="0" i="0" u="none" strike="noStrike" kern="1200" baseline="0">
              <a:solidFill>
                <a:schemeClr val="tx1"/>
              </a:solidFill>
              <a:latin typeface="+mn-lt"/>
              <a:ea typeface="+mn-ea"/>
              <a:cs typeface="+mn-cs"/>
            </a:endParaRPr>
          </a:p>
          <a:p>
            <a:endParaRPr lang="en-US">
              <a:latin typeface="Calibri" charset="0"/>
              <a:ea typeface="MS PGothic"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A8B0BD-7405-3F4C-8970-5299C03DBA60}" type="slidenum">
              <a:rPr lang="en-US" sz="1200">
                <a:latin typeface="Calibri" charset="0"/>
              </a:rPr>
              <a:pPr/>
              <a:t>13</a:t>
            </a:fld>
            <a:endParaRPr lang="en-US" sz="1200">
              <a:latin typeface="Calibri" charset="0"/>
            </a:endParaRPr>
          </a:p>
        </p:txBody>
      </p:sp>
    </p:spTree>
    <p:extLst>
      <p:ext uri="{BB962C8B-B14F-4D97-AF65-F5344CB8AC3E}">
        <p14:creationId xmlns:p14="http://schemas.microsoft.com/office/powerpoint/2010/main" val="333723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600" dirty="0">
                <a:ea typeface="MS PGothic"/>
                <a:cs typeface="Calibri"/>
              </a:rPr>
              <a:t>First class service means keeping our members at the center of all we do. From a thorough first oral health assessment visit to offering a comfort menu to help you relax at your appointment and access to a wide range of health services offered through Kaiser Permanente, we want to make managing your health easier. </a:t>
            </a:r>
          </a:p>
          <a:p>
            <a:endParaRPr lang="en-US" sz="1600" dirty="0">
              <a:ea typeface="MS PGothic"/>
              <a:cs typeface="Calibri"/>
            </a:endParaRPr>
          </a:p>
          <a:p>
            <a:r>
              <a:rPr lang="en-US" sz="1600" kern="1200" dirty="0">
                <a:solidFill>
                  <a:schemeClr val="tx1"/>
                </a:solidFill>
                <a:effectLst/>
                <a:latin typeface="+mn-lt"/>
                <a:ea typeface="MS PGothic"/>
                <a:cs typeface="Calibri"/>
              </a:rPr>
              <a:t>We believe in total health, beginning with high-quality dental and oral care. That’s why every member gets a personalized prevention and treatment plan. And that’s why dental preventive care is at the core of our philosophy.</a:t>
            </a:r>
            <a:endParaRPr lang="en-US" sz="1600" dirty="0">
              <a:ea typeface="MS PGothic"/>
              <a:cs typeface="Calibri"/>
            </a:endParaRPr>
          </a:p>
          <a:p>
            <a:endParaRPr lang="en-US" sz="1617" kern="1200" dirty="0">
              <a:solidFill>
                <a:schemeClr val="tx1"/>
              </a:solidFill>
              <a:effectLst/>
              <a:latin typeface="+mn-lt"/>
              <a:ea typeface="MS PGothic" panose="020B0600070205080204" pitchFamily="34" charset="-128"/>
              <a:cs typeface="MS PGothic" charset="0"/>
            </a:endParaRPr>
          </a:p>
          <a:p>
            <a:r>
              <a:rPr lang="en-US" sz="1617" kern="1200" dirty="0">
                <a:solidFill>
                  <a:schemeClr val="tx1"/>
                </a:solidFill>
                <a:effectLst/>
                <a:latin typeface="+mn-lt"/>
                <a:ea typeface="MS PGothic" panose="020B0600070205080204" pitchFamily="34" charset="-128"/>
                <a:cs typeface="MS PGothic" charset="0"/>
              </a:rPr>
              <a:t>For more than 30 years, we’ve been independently recognized as a leader in providing high-quality, patient-centered, comprehensive care*  — and we’re the only dental practice in the Pacific Northwest to meet this rigorous standard.</a:t>
            </a:r>
          </a:p>
          <a:p>
            <a:endParaRPr lang="en-US" sz="1617" kern="1200" dirty="0">
              <a:solidFill>
                <a:schemeClr val="tx1"/>
              </a:solidFill>
              <a:effectLst/>
              <a:latin typeface="+mn-lt"/>
              <a:ea typeface="MS PGothic" panose="020B0600070205080204" pitchFamily="34" charset="-128"/>
              <a:cs typeface="MS PGothic" charset="0"/>
            </a:endParaRPr>
          </a:p>
          <a:p>
            <a:r>
              <a:rPr lang="en-US" sz="1600" kern="1200" dirty="0">
                <a:solidFill>
                  <a:schemeClr val="tx1"/>
                </a:solidFill>
                <a:effectLst/>
                <a:latin typeface="+mn-lt"/>
                <a:ea typeface="MS PGothic"/>
                <a:cs typeface="Calibri"/>
              </a:rPr>
              <a:t>Members can experience the unique benefits of total health integration when they have both medical and dental coverage from Kaiser Permanente Northwest. </a:t>
            </a: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65F4C0-A889-2C44-99EF-E552DEFD3797}" type="slidenum">
              <a:rPr lang="en-US" sz="1200">
                <a:latin typeface="Calibri" charset="0"/>
              </a:rPr>
              <a:pPr/>
              <a:t>14</a:t>
            </a:fld>
            <a:endParaRPr lang="en-US" sz="1200" dirty="0">
              <a:latin typeface="Calibri" charset="0"/>
            </a:endParaRPr>
          </a:p>
        </p:txBody>
      </p:sp>
    </p:spTree>
    <p:extLst>
      <p:ext uri="{BB962C8B-B14F-4D97-AF65-F5344CB8AC3E}">
        <p14:creationId xmlns:p14="http://schemas.microsoft.com/office/powerpoint/2010/main" val="350919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17" kern="1200" dirty="0">
                <a:solidFill>
                  <a:schemeClr val="tx1"/>
                </a:solidFill>
                <a:effectLst/>
                <a:latin typeface="+mn-lt"/>
                <a:ea typeface="MS PGothic" panose="020B0600070205080204" pitchFamily="34" charset="-128"/>
                <a:cs typeface="MS PGothic" charset="0"/>
              </a:rPr>
              <a:t>We’re close by when you need us. With 21 dental offices from Longview, Washington to Eugene, Oregon, there’s sure to be one near you. </a:t>
            </a:r>
          </a:p>
          <a:p>
            <a:r>
              <a:rPr lang="en-US" sz="1617" kern="1200" dirty="0">
                <a:solidFill>
                  <a:schemeClr val="tx1"/>
                </a:solidFill>
                <a:effectLst/>
                <a:latin typeface="+mn-lt"/>
                <a:ea typeface="MS PGothic" panose="020B0600070205080204" pitchFamily="34" charset="-128"/>
                <a:cs typeface="MS PGothic" charset="0"/>
              </a:rPr>
              <a:t> </a:t>
            </a:r>
          </a:p>
          <a:p>
            <a:r>
              <a:rPr lang="en-US" sz="1617" kern="1200" dirty="0">
                <a:solidFill>
                  <a:schemeClr val="tx1"/>
                </a:solidFill>
                <a:effectLst/>
                <a:latin typeface="+mn-lt"/>
                <a:ea typeface="MS PGothic" panose="020B0600070205080204" pitchFamily="34" charset="-128"/>
                <a:cs typeface="MS PGothic" charset="0"/>
              </a:rPr>
              <a:t>With many of our dental offices located in or near our medical offices, it can be faster and easier to take care of your total health in one stop. You can save a trip by taking care of minor medical needs, like flu shots, lab work or picking up a prescription.</a:t>
            </a:r>
            <a:r>
              <a:rPr lang="en-US" dirty="0">
                <a:effectLst/>
              </a:rPr>
              <a:t> </a:t>
            </a:r>
            <a:endParaRPr lang="en-US" sz="1617"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fld id="{559282B9-37CD-1B43-83B8-6D25B4FEA754}" type="slidenum">
              <a:rPr lang="en-US" smtClean="0"/>
              <a:t>15</a:t>
            </a:fld>
            <a:endParaRPr lang="en-US" dirty="0"/>
          </a:p>
        </p:txBody>
      </p:sp>
    </p:spTree>
    <p:extLst>
      <p:ext uri="{BB962C8B-B14F-4D97-AF65-F5344CB8AC3E}">
        <p14:creationId xmlns:p14="http://schemas.microsoft.com/office/powerpoint/2010/main" val="296931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a:cs typeface="Calibri"/>
              </a:rPr>
              <a:t>When members have a medical and dental plan with Kaiser Permanente, doctors, dentists, and nurses at select dental offices can view the members’ electronic health record using Kaiser Permanente </a:t>
            </a:r>
            <a:r>
              <a:rPr lang="en-US" sz="1200" kern="1200" err="1">
                <a:solidFill>
                  <a:schemeClr val="tx1"/>
                </a:solidFill>
                <a:effectLst/>
                <a:latin typeface="+mn-lt"/>
                <a:ea typeface="MS PGothic"/>
                <a:cs typeface="Calibri"/>
              </a:rPr>
              <a:t>HealthConnect</a:t>
            </a:r>
            <a:r>
              <a:rPr lang="en-US" sz="1200" kern="1200" dirty="0">
                <a:solidFill>
                  <a:schemeClr val="tx1"/>
                </a:solidFill>
                <a:effectLst/>
                <a:latin typeface="+mn-lt"/>
                <a:ea typeface="MS PGothic"/>
                <a:cs typeface="Calibri"/>
              </a:rPr>
              <a:t>. Having the electronic health record in the dental office enables our dentists to see things other dentists just don’t have access to (e.g., history of prescriptions/medications, health conditions, and preventive screening reminders).</a:t>
            </a:r>
            <a:endParaRPr lang="en-US">
              <a:ea typeface="MS PGothic"/>
              <a:cs typeface="Calibri"/>
            </a:endParaRP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This helps ensure:</a:t>
            </a:r>
          </a:p>
          <a:p>
            <a:pPr marL="285750" lvl="0" indent="-2857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Members get consistent, coordinated, high-quality dental care.</a:t>
            </a:r>
          </a:p>
          <a:p>
            <a:pPr marL="285750" lvl="0" indent="-2857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Doctors can focus on total health — the right care — instead of more care.</a:t>
            </a:r>
          </a:p>
          <a:p>
            <a:pPr marL="285750" lvl="0" indent="-2857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The dentist can detect health symptoms like high blood pressure and with Kaiser Permanente is able to easily connect with the member’s doctor. </a:t>
            </a:r>
          </a:p>
          <a:p>
            <a:pPr marL="285750" indent="-2857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Since patients regularly visit the dentist 1 or 2 times per year, this gives us the chance to remind you about important health screenings, immunizations, and help you stay on top of your total health.</a:t>
            </a:r>
            <a:r>
              <a:rPr lang="en-US" sz="1000" dirty="0">
                <a:effectLst/>
              </a:rPr>
              <a:t> </a:t>
            </a:r>
            <a:endParaRPr lang="en-US" sz="1000" kern="1200" dirty="0">
              <a:solidFill>
                <a:schemeClr val="tx1"/>
              </a:solidFill>
              <a:effectLst/>
              <a:latin typeface="+mn-lt"/>
              <a:ea typeface="MS PGothic" panose="020B0600070205080204" pitchFamily="34" charset="-128"/>
              <a:cs typeface="MS PGothic" charset="0"/>
            </a:endParaRPr>
          </a:p>
          <a:p>
            <a:endParaRPr lang="en-US" sz="1200" kern="1200" dirty="0">
              <a:solidFill>
                <a:schemeClr val="tx1"/>
              </a:solidFill>
              <a:effectLst/>
              <a:latin typeface="+mn-lt"/>
              <a:ea typeface="MS PGothic" panose="020B0600070205080204" pitchFamily="34" charset="-128"/>
              <a:cs typeface="MS PGothic" charset="0"/>
            </a:endParaRPr>
          </a:p>
        </p:txBody>
      </p:sp>
      <p:sp>
        <p:nvSpPr>
          <p:cNvPr id="839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65F4C0-A889-2C44-99EF-E552DEFD3797}" type="slidenum">
              <a:rPr lang="en-US" sz="1200">
                <a:latin typeface="Calibri" charset="0"/>
              </a:rPr>
              <a:pPr/>
              <a:t>16</a:t>
            </a:fld>
            <a:endParaRPr lang="en-US" sz="1200" dirty="0">
              <a:latin typeface="Calibri" charset="0"/>
            </a:endParaRPr>
          </a:p>
        </p:txBody>
      </p:sp>
    </p:spTree>
    <p:extLst>
      <p:ext uri="{BB962C8B-B14F-4D97-AF65-F5344CB8AC3E}">
        <p14:creationId xmlns:p14="http://schemas.microsoft.com/office/powerpoint/2010/main" val="180265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685635CF-F214-49C0-93F2-D0FE8F3CD625}"/>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D930A02F-266B-4E59-8DDA-1BDBF0B9DBCE}"/>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2618">
              <a:lnSpc>
                <a:spcPts val="2196"/>
              </a:lnSpc>
              <a:spcBef>
                <a:spcPts val="1098"/>
              </a:spcBef>
              <a:defRPr/>
            </a:pPr>
            <a:r>
              <a:rPr lang="en-US" sz="1600" spc="-5" dirty="0">
                <a:solidFill>
                  <a:schemeClr val="tx1">
                    <a:lumMod val="75000"/>
                    <a:lumOff val="25000"/>
                  </a:schemeClr>
                </a:solidFill>
                <a:cs typeface="Arial"/>
              </a:rPr>
              <a:t>When the pandemic emerged, we quickly stood up virtual dental care options to continue to meet members’ needs. Members like these convenient virtual visits because dentists can cover a member’s dental history, assess the severity of the concern, and provide recommendations and next steps.</a:t>
            </a:r>
          </a:p>
          <a:p>
            <a:pPr marL="285750" indent="-285750" defTabSz="912618">
              <a:lnSpc>
                <a:spcPts val="2196"/>
              </a:lnSpc>
              <a:spcBef>
                <a:spcPts val="1098"/>
              </a:spcBef>
              <a:buFont typeface="Arial" panose="020B0604020202020204" pitchFamily="34" charset="0"/>
              <a:buChar char="•"/>
              <a:defRPr/>
            </a:pPr>
            <a:r>
              <a:rPr lang="en-US" sz="1600" b="0" dirty="0">
                <a:solidFill>
                  <a:srgbClr val="003B70"/>
                </a:solidFill>
                <a:latin typeface="Arial" panose="020B0604020202020204" pitchFamily="34" charset="0"/>
                <a:cs typeface="Arial" panose="020B0604020202020204" pitchFamily="34" charset="0"/>
              </a:rPr>
              <a:t>Telephone advice 24 hours a day, 7 days a week</a:t>
            </a:r>
          </a:p>
          <a:p>
            <a:pPr marL="285750" indent="-285750" defTabSz="912618">
              <a:lnSpc>
                <a:spcPts val="2196"/>
              </a:lnSpc>
              <a:spcBef>
                <a:spcPts val="1098"/>
              </a:spcBef>
              <a:buFont typeface="Arial" panose="020B0604020202020204" pitchFamily="34" charset="0"/>
              <a:buChar char="•"/>
              <a:defRPr/>
            </a:pPr>
            <a:r>
              <a:rPr lang="en-US" sz="1600" b="0" dirty="0">
                <a:solidFill>
                  <a:srgbClr val="003B70"/>
                </a:solidFill>
                <a:latin typeface="Arial" panose="020B0604020202020204" pitchFamily="34" charset="0"/>
                <a:cs typeface="Arial" panose="020B0604020202020204" pitchFamily="34" charset="0"/>
              </a:rPr>
              <a:t>Telephone and video visits available after a member is triaged</a:t>
            </a:r>
            <a:endParaRPr lang="en-US" sz="1600" b="0" baseline="30000" dirty="0">
              <a:solidFill>
                <a:srgbClr val="003B70"/>
              </a:solidFill>
              <a:latin typeface="Arial" panose="020B0604020202020204" pitchFamily="34" charset="0"/>
              <a:cs typeface="Arial" panose="020B0604020202020204" pitchFamily="34" charset="0"/>
            </a:endParaRPr>
          </a:p>
          <a:p>
            <a:pPr marL="285750" indent="-285750" defTabSz="912618">
              <a:lnSpc>
                <a:spcPts val="2196"/>
              </a:lnSpc>
              <a:spcBef>
                <a:spcPts val="1098"/>
              </a:spcBef>
              <a:buFont typeface="Arial" panose="020B0604020202020204" pitchFamily="34" charset="0"/>
              <a:buChar char="•"/>
              <a:defRPr/>
            </a:pPr>
            <a:r>
              <a:rPr lang="en-US" sz="1600" b="0" dirty="0">
                <a:solidFill>
                  <a:srgbClr val="003B70"/>
                </a:solidFill>
                <a:latin typeface="Arial" panose="020B0604020202020204" pitchFamily="34" charset="0"/>
                <a:cs typeface="Arial" panose="020B0604020202020204" pitchFamily="34" charset="0"/>
              </a:rPr>
              <a:t>Dental advice email on kp.org and the Kaiser Permanente app</a:t>
            </a:r>
            <a:endParaRPr lang="en-US" sz="1600" b="0" baseline="30000" dirty="0">
              <a:solidFill>
                <a:srgbClr val="003B70"/>
              </a:solidFill>
              <a:latin typeface="Arial" panose="020B0604020202020204" pitchFamily="34" charset="0"/>
              <a:cs typeface="Arial" panose="020B0604020202020204" pitchFamily="34" charset="0"/>
            </a:endParaRPr>
          </a:p>
          <a:p>
            <a:pPr marL="285750" indent="-285750" defTabSz="912618">
              <a:lnSpc>
                <a:spcPts val="2196"/>
              </a:lnSpc>
              <a:spcBef>
                <a:spcPts val="1098"/>
              </a:spcBef>
              <a:buFont typeface="Arial" panose="020B0604020202020204" pitchFamily="34" charset="0"/>
              <a:buChar char="•"/>
              <a:defRPr/>
            </a:pPr>
            <a:r>
              <a:rPr lang="en-US" sz="1600" b="0" dirty="0">
                <a:solidFill>
                  <a:srgbClr val="003B70"/>
                </a:solidFill>
                <a:latin typeface="Arial" panose="020B0604020202020204" pitchFamily="34" charset="0"/>
                <a:cs typeface="Arial" panose="020B0604020202020204" pitchFamily="34" charset="0"/>
              </a:rPr>
              <a:t>Ability to email photos through kp.org and the Kaiser Permanente app</a:t>
            </a:r>
            <a:endParaRPr lang="en-US" sz="1600" b="0" baseline="30000" dirty="0">
              <a:solidFill>
                <a:srgbClr val="003B70"/>
              </a:solidFill>
              <a:latin typeface="Arial" panose="020B0604020202020204" pitchFamily="34" charset="0"/>
              <a:cs typeface="Arial" panose="020B0604020202020204" pitchFamily="34" charset="0"/>
            </a:endParaRPr>
          </a:p>
          <a:p>
            <a:pPr>
              <a:lnSpc>
                <a:spcPct val="100000"/>
              </a:lnSpc>
              <a:spcAft>
                <a:spcPts val="600"/>
              </a:spcAft>
              <a:buClr>
                <a:srgbClr val="003C71"/>
              </a:buClr>
              <a:defRPr/>
            </a:pPr>
            <a:endParaRPr lang="en-US" altLang="en-US" dirty="0">
              <a:latin typeface="Calibri" panose="020F0502020204030204" pitchFamily="34" charset="0"/>
            </a:endParaRPr>
          </a:p>
        </p:txBody>
      </p:sp>
      <p:sp>
        <p:nvSpPr>
          <p:cNvPr id="66564" name="Slide Number Placeholder 3">
            <a:extLst>
              <a:ext uri="{FF2B5EF4-FFF2-40B4-BE49-F238E27FC236}">
                <a16:creationId xmlns:a16="http://schemas.microsoft.com/office/drawing/2014/main" id="{C006A0BF-2830-425B-B0F6-5A12CBDBD49D}"/>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defTabSz="958850">
              <a:defRPr>
                <a:solidFill>
                  <a:schemeClr val="tx1"/>
                </a:solidFill>
                <a:latin typeface="Arial Narrow" panose="020B0606020202030204" pitchFamily="34" charset="0"/>
                <a:cs typeface="Arial" panose="020B0604020202020204" pitchFamily="34" charset="0"/>
              </a:defRPr>
            </a:lvl1pPr>
            <a:lvl2pPr marL="742950" indent="-285750" defTabSz="958850">
              <a:defRPr>
                <a:solidFill>
                  <a:schemeClr val="tx1"/>
                </a:solidFill>
                <a:latin typeface="Arial Narrow" panose="020B0606020202030204" pitchFamily="34" charset="0"/>
                <a:cs typeface="Arial" panose="020B0604020202020204" pitchFamily="34" charset="0"/>
              </a:defRPr>
            </a:lvl2pPr>
            <a:lvl3pPr marL="1143000" indent="-228600" defTabSz="958850">
              <a:defRPr>
                <a:solidFill>
                  <a:schemeClr val="tx1"/>
                </a:solidFill>
                <a:latin typeface="Arial Narrow" panose="020B0606020202030204" pitchFamily="34" charset="0"/>
                <a:cs typeface="Arial" panose="020B0604020202020204" pitchFamily="34" charset="0"/>
              </a:defRPr>
            </a:lvl3pPr>
            <a:lvl4pPr marL="1600200" indent="-228600" defTabSz="958850">
              <a:defRPr>
                <a:solidFill>
                  <a:schemeClr val="tx1"/>
                </a:solidFill>
                <a:latin typeface="Arial Narrow" panose="020B0606020202030204" pitchFamily="34" charset="0"/>
                <a:cs typeface="Arial" panose="020B0604020202020204" pitchFamily="34" charset="0"/>
              </a:defRPr>
            </a:lvl4pPr>
            <a:lvl5pPr marL="2057400" indent="-228600" defTabSz="958850">
              <a:defRPr>
                <a:solidFill>
                  <a:schemeClr val="tx1"/>
                </a:solidFill>
                <a:latin typeface="Arial Narrow" panose="020B0606020202030204" pitchFamily="34" charset="0"/>
                <a:cs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a:defRPr/>
            </a:pPr>
            <a:fld id="{7D0AA290-1DCB-4F17-9887-25F0394588A7}" type="slidenum">
              <a:rPr lang="en-US" altLang="en-US" smtClean="0">
                <a:latin typeface="Arial" panose="020B0604020202020204" pitchFamily="34" charset="0"/>
              </a:rPr>
              <a:pPr>
                <a:defRPr/>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844629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800" kern="1200" dirty="0">
                <a:solidFill>
                  <a:schemeClr val="tx1"/>
                </a:solidFill>
                <a:effectLst/>
                <a:latin typeface="+mn-lt"/>
                <a:ea typeface="+mn-ea"/>
                <a:cs typeface="+mn-cs"/>
              </a:rPr>
              <a:t>Now, let’s talk about the Kaiser Permanente dental plan.</a:t>
            </a:r>
          </a:p>
          <a:p>
            <a:pPr marL="0" marR="0" lvl="0" indent="0" algn="l" defTabSz="615914" rtl="0" eaLnBrk="0" fontAlgn="base" latinLnBrk="0" hangingPunct="0">
              <a:lnSpc>
                <a:spcPct val="100000"/>
              </a:lnSpc>
              <a:spcBef>
                <a:spcPct val="30000"/>
              </a:spcBef>
              <a:spcAft>
                <a:spcPct val="0"/>
              </a:spcAft>
              <a:buClrTx/>
              <a:buSzTx/>
              <a:buFontTx/>
              <a:buNone/>
              <a:tabLst/>
              <a:defRPr/>
            </a:pPr>
            <a:r>
              <a:rPr lang="en-US" sz="1800" kern="1200" dirty="0">
                <a:solidFill>
                  <a:schemeClr val="tx1"/>
                </a:solidFill>
                <a:effectLst/>
                <a:latin typeface="+mn-lt"/>
                <a:ea typeface="+mn-ea"/>
                <a:cs typeface="+mn-cs"/>
              </a:rPr>
              <a:t>There are no plan changes for the plan beginning January 1, 2024.</a:t>
            </a:r>
          </a:p>
          <a:p>
            <a:r>
              <a:rPr lang="en-US" sz="1800" kern="1200" dirty="0">
                <a:solidFill>
                  <a:schemeClr val="tx1"/>
                </a:solidFill>
                <a:effectLst/>
                <a:latin typeface="+mn-lt"/>
                <a:ea typeface="+mn-ea"/>
                <a:cs typeface="+mn-cs"/>
              </a:rPr>
              <a:t> </a:t>
            </a:r>
          </a:p>
          <a:p>
            <a:r>
              <a:rPr lang="en-US" sz="1800" kern="1200" dirty="0">
                <a:solidFill>
                  <a:schemeClr val="tx1"/>
                </a:solidFill>
                <a:effectLst/>
                <a:latin typeface="+mn-lt"/>
                <a:ea typeface="+mn-ea"/>
                <a:cs typeface="+mn-cs"/>
              </a:rPr>
              <a:t>There is no deductible for our Kaiser Permanente dental </a:t>
            </a:r>
            <a:r>
              <a:rPr lang="en-US" sz="1800" dirty="0"/>
              <a:t>plans</a:t>
            </a:r>
            <a:r>
              <a:rPr lang="en-US" sz="1800" kern="1200" dirty="0">
                <a:solidFill>
                  <a:schemeClr val="tx1"/>
                </a:solidFill>
                <a:effectLst/>
                <a:latin typeface="+mn-lt"/>
                <a:ea typeface="+mn-ea"/>
                <a:cs typeface="+mn-cs"/>
              </a:rPr>
              <a:t>. </a:t>
            </a:r>
            <a:endParaRPr lang="en-US" sz="1800" dirty="0"/>
          </a:p>
          <a:p>
            <a:r>
              <a:rPr lang="en-US" sz="1800" dirty="0">
                <a:cs typeface="Calibri"/>
              </a:rPr>
              <a:t>The Annual benefit maximum for the plan year </a:t>
            </a:r>
            <a:r>
              <a:rPr lang="en-US" dirty="0"/>
              <a:t>is $1,750 for full-time employees and $1,250 for Part Time employees.  We know getting regular preventive care is important so the cost of your preventive services will not count towards the benefit maximum. </a:t>
            </a:r>
            <a:endParaRPr lang="en-US" sz="1800" dirty="0"/>
          </a:p>
          <a:p>
            <a:r>
              <a:rPr lang="en-US" sz="1800" kern="1200" dirty="0">
                <a:solidFill>
                  <a:schemeClr val="tx1"/>
                </a:solidFill>
                <a:effectLst/>
                <a:latin typeface="+mn-lt"/>
                <a:ea typeface="+mn-ea"/>
                <a:cs typeface="+mn-cs"/>
              </a:rPr>
              <a:t>Each time you come in, you will pay a $5 office visit copay</a:t>
            </a:r>
            <a:r>
              <a:rPr lang="en-US" sz="1800" dirty="0"/>
              <a:t> in addition to any applicable coinsurance</a:t>
            </a:r>
            <a:r>
              <a:rPr lang="en-US" sz="1800" kern="1200" dirty="0">
                <a:solidFill>
                  <a:schemeClr val="tx1"/>
                </a:solidFill>
                <a:effectLst/>
                <a:latin typeface="+mn-lt"/>
                <a:ea typeface="+mn-ea"/>
                <a:cs typeface="+mn-cs"/>
              </a:rPr>
              <a:t>.  </a:t>
            </a:r>
            <a:endParaRPr lang="en-US" sz="1800" kern="1200" dirty="0">
              <a:solidFill>
                <a:schemeClr val="tx1"/>
              </a:solidFill>
              <a:effectLst/>
              <a:latin typeface="+mn-lt"/>
              <a:cs typeface="Calibri"/>
            </a:endParaRPr>
          </a:p>
          <a:p>
            <a:endParaRPr lang="en-US" sz="1617" kern="1200" dirty="0">
              <a:solidFill>
                <a:schemeClr val="tx1"/>
              </a:solidFill>
              <a:effectLst/>
              <a:latin typeface="+mn-lt"/>
              <a:ea typeface="MS PGothic" panose="020B0600070205080204" pitchFamily="34" charset="-128"/>
              <a:cs typeface="MS PGothic" charset="0"/>
            </a:endParaRPr>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marR="0" lvl="0" indent="0" algn="r" defTabSz="615914" rtl="0" eaLnBrk="1" fontAlgn="base" latinLnBrk="0" hangingPunct="1">
              <a:lnSpc>
                <a:spcPct val="100000"/>
              </a:lnSpc>
              <a:spcBef>
                <a:spcPct val="0"/>
              </a:spcBef>
              <a:spcAft>
                <a:spcPct val="0"/>
              </a:spcAft>
              <a:buClrTx/>
              <a:buSzTx/>
              <a:buFontTx/>
              <a:buNone/>
              <a:tabLst/>
              <a:defRPr/>
            </a:pPr>
            <a:fld id="{49A8B0BD-7405-3F4C-8970-5299C03DBA60}" type="slidenum">
              <a:rPr kumimoji="0" lang="en-US" sz="1200" b="0" i="0" u="none" strike="noStrike" kern="1200" cap="none" spc="0" normalizeH="0" baseline="0" noProof="0">
                <a:ln>
                  <a:noFill/>
                </a:ln>
                <a:solidFill>
                  <a:prstClr val="black"/>
                </a:solidFill>
                <a:effectLst/>
                <a:uLnTx/>
                <a:uFillTx/>
                <a:latin typeface="Calibri" charset="0"/>
                <a:ea typeface="MS PGothic" charset="0"/>
              </a:rPr>
              <a:pPr marL="0" marR="0" lvl="0" indent="0" algn="r" defTabSz="615914"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charset="0"/>
              <a:ea typeface="MS PGothic" charset="0"/>
            </a:endParaRPr>
          </a:p>
        </p:txBody>
      </p:sp>
    </p:spTree>
    <p:extLst>
      <p:ext uri="{BB962C8B-B14F-4D97-AF65-F5344CB8AC3E}">
        <p14:creationId xmlns:p14="http://schemas.microsoft.com/office/powerpoint/2010/main" val="1897293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0"/>
              </a:spcAft>
            </a:pPr>
            <a:r>
              <a:rPr lang="en-US" sz="1600" dirty="0">
                <a:ea typeface="MS PGothic"/>
                <a:cs typeface="Calibri"/>
              </a:rPr>
              <a:t>Changing health plans can feel stressful ― which is why we created an easier path to switching plans. </a:t>
            </a:r>
            <a:r>
              <a:rPr lang="en-US" sz="1600" kern="1200" dirty="0">
                <a:solidFill>
                  <a:schemeClr val="tx1"/>
                </a:solidFill>
                <a:effectLst/>
                <a:latin typeface="+mn-lt"/>
                <a:ea typeface="MS PGothic"/>
                <a:cs typeface="Calibri"/>
              </a:rPr>
              <a:t>You can get started in just a few simple steps.</a:t>
            </a:r>
            <a:endParaRPr lang="en-US" dirty="0"/>
          </a:p>
          <a:p>
            <a:pPr marL="285750" lvl="0" indent="-285750">
              <a:buFont typeface="Arial" panose="020B0604020202020204" pitchFamily="34" charset="0"/>
              <a:buChar char="•"/>
            </a:pPr>
            <a:r>
              <a:rPr lang="en-US" sz="1600" kern="1200" dirty="0">
                <a:solidFill>
                  <a:schemeClr val="tx1"/>
                </a:solidFill>
                <a:effectLst/>
                <a:latin typeface="+mn-lt"/>
                <a:ea typeface="MS PGothic"/>
                <a:cs typeface="Calibri"/>
              </a:rPr>
              <a:t>If you haven’t already, create your online account at </a:t>
            </a:r>
            <a:r>
              <a:rPr lang="en-US" sz="1600" b="1" kern="1200" dirty="0">
                <a:solidFill>
                  <a:schemeClr val="tx1"/>
                </a:solidFill>
                <a:effectLst/>
                <a:latin typeface="+mn-lt"/>
                <a:ea typeface="MS PGothic"/>
                <a:cs typeface="Calibri"/>
              </a:rPr>
              <a:t>kp.org/</a:t>
            </a:r>
            <a:r>
              <a:rPr lang="en-US" sz="1600" b="1" kern="1200" dirty="0" err="1">
                <a:solidFill>
                  <a:schemeClr val="tx1"/>
                </a:solidFill>
                <a:effectLst/>
                <a:latin typeface="+mn-lt"/>
                <a:ea typeface="MS PGothic"/>
                <a:cs typeface="Calibri"/>
              </a:rPr>
              <a:t>newmember</a:t>
            </a:r>
            <a:r>
              <a:rPr lang="en-US" sz="1600" kern="1200" dirty="0">
                <a:solidFill>
                  <a:schemeClr val="tx1"/>
                </a:solidFill>
                <a:effectLst/>
                <a:latin typeface="+mn-lt"/>
                <a:ea typeface="MS PGothic"/>
                <a:cs typeface="Calibri"/>
              </a:rPr>
              <a:t>, or by downloading the Kaiser Permanente app — so you can start managing your health online anytime.</a:t>
            </a:r>
          </a:p>
          <a:p>
            <a:pPr marL="285750" lvl="0" indent="-285750">
              <a:buFont typeface="Arial" panose="020B0604020202020204" pitchFamily="34" charset="0"/>
              <a:buChar char="•"/>
            </a:pPr>
            <a:r>
              <a:rPr lang="en-US" sz="1600" kern="1200" dirty="0">
                <a:solidFill>
                  <a:schemeClr val="tx1"/>
                </a:solidFill>
                <a:effectLst/>
                <a:latin typeface="+mn-lt"/>
                <a:ea typeface="MS PGothic"/>
                <a:cs typeface="Calibri"/>
              </a:rPr>
              <a:t>Next, choose your Kaiser Permanente doctor and change any time. Browse our doctor profiles to find one who’s right for you.</a:t>
            </a:r>
          </a:p>
          <a:p>
            <a:pPr marL="285750" lvl="0" indent="-285750">
              <a:buFont typeface="Arial" panose="020B0604020202020204" pitchFamily="34" charset="0"/>
              <a:buChar char="•"/>
            </a:pPr>
            <a:r>
              <a:rPr lang="en-US" sz="1600" kern="1200" dirty="0">
                <a:solidFill>
                  <a:schemeClr val="tx1"/>
                </a:solidFill>
                <a:effectLst/>
                <a:latin typeface="+mn-lt"/>
                <a:ea typeface="MS PGothic"/>
                <a:cs typeface="Calibri"/>
              </a:rPr>
              <a:t>If you need to transfer prescriptions to Kaiser Permanente, just go to </a:t>
            </a:r>
            <a:r>
              <a:rPr lang="en-US" sz="1600" b="1" kern="1200" dirty="0">
                <a:solidFill>
                  <a:schemeClr val="tx1"/>
                </a:solidFill>
                <a:effectLst/>
                <a:latin typeface="+mn-lt"/>
                <a:ea typeface="MS PGothic"/>
                <a:cs typeface="Calibri"/>
              </a:rPr>
              <a:t>kp.org/</a:t>
            </a:r>
            <a:r>
              <a:rPr lang="en-US" sz="1600" b="1" kern="1200" dirty="0" err="1">
                <a:solidFill>
                  <a:schemeClr val="tx1"/>
                </a:solidFill>
                <a:effectLst/>
                <a:latin typeface="+mn-lt"/>
                <a:ea typeface="MS PGothic"/>
                <a:cs typeface="Calibri"/>
              </a:rPr>
              <a:t>newmember</a:t>
            </a:r>
            <a:r>
              <a:rPr lang="en-US" sz="1600" kern="1200" dirty="0">
                <a:solidFill>
                  <a:schemeClr val="tx1"/>
                </a:solidFill>
                <a:effectLst/>
                <a:latin typeface="+mn-lt"/>
                <a:ea typeface="MS PGothic"/>
                <a:cs typeface="Calibri"/>
              </a:rPr>
              <a:t>. You can get most prescriptions delivered to your home at no extra cost.</a:t>
            </a: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F65F4C0-A889-2C44-99EF-E552DEFD3797}" type="slidenum">
              <a:rPr lang="en-US" sz="1200">
                <a:latin typeface="Calibri" charset="0"/>
              </a:rPr>
              <a:pPr/>
              <a:t>19</a:t>
            </a:fld>
            <a:endParaRPr lang="en-US" sz="1200">
              <a:latin typeface="Calibri" charset="0"/>
            </a:endParaRPr>
          </a:p>
        </p:txBody>
      </p:sp>
    </p:spTree>
    <p:extLst>
      <p:ext uri="{BB962C8B-B14F-4D97-AF65-F5344CB8AC3E}">
        <p14:creationId xmlns:p14="http://schemas.microsoft.com/office/powerpoint/2010/main" val="408913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638">
              <a:defRPr sz="2400">
                <a:solidFill>
                  <a:schemeClr val="tx1"/>
                </a:solidFill>
                <a:latin typeface="Arial" charset="0"/>
                <a:ea typeface="MS PGothic" charset="0"/>
                <a:cs typeface="MS PGothic" charset="0"/>
              </a:defRPr>
            </a:lvl1pPr>
            <a:lvl2pPr marL="742950" indent="-285750" defTabSz="909638">
              <a:defRPr sz="2400">
                <a:solidFill>
                  <a:schemeClr val="tx1"/>
                </a:solidFill>
                <a:latin typeface="Arial" charset="0"/>
                <a:ea typeface="MS PGothic" charset="0"/>
                <a:cs typeface="MS PGothic" charset="0"/>
              </a:defRPr>
            </a:lvl2pPr>
            <a:lvl3pPr marL="1143000" indent="-228600" defTabSz="909638">
              <a:defRPr sz="2400">
                <a:solidFill>
                  <a:schemeClr val="tx1"/>
                </a:solidFill>
                <a:latin typeface="Arial" charset="0"/>
                <a:ea typeface="MS PGothic" charset="0"/>
                <a:cs typeface="MS PGothic" charset="0"/>
              </a:defRPr>
            </a:lvl3pPr>
            <a:lvl4pPr marL="1600200" indent="-228600" defTabSz="909638">
              <a:defRPr sz="2400">
                <a:solidFill>
                  <a:schemeClr val="tx1"/>
                </a:solidFill>
                <a:latin typeface="Arial" charset="0"/>
                <a:ea typeface="MS PGothic" charset="0"/>
                <a:cs typeface="MS PGothic" charset="0"/>
              </a:defRPr>
            </a:lvl4pPr>
            <a:lvl5pPr marL="2057400" indent="-228600" defTabSz="909638">
              <a:defRPr sz="2400">
                <a:solidFill>
                  <a:schemeClr val="tx1"/>
                </a:solidFill>
                <a:latin typeface="Arial" charset="0"/>
                <a:ea typeface="MS PGothic" charset="0"/>
                <a:cs typeface="MS PGothic" charset="0"/>
              </a:defRPr>
            </a:lvl5pPr>
            <a:lvl6pPr marL="25146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9638"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3EA3092-1261-D044-BE86-4EB29A4B6D4E}" type="slidenum">
              <a:rPr lang="en-US" sz="1200">
                <a:solidFill>
                  <a:srgbClr val="000000"/>
                </a:solidFill>
              </a:rPr>
              <a:pPr/>
              <a:t>2</a:t>
            </a:fld>
            <a:endParaRPr lang="en-US" sz="1200">
              <a:solidFill>
                <a:srgbClr val="000000"/>
              </a:solidFill>
            </a:endParaRPr>
          </a:p>
        </p:txBody>
      </p:sp>
      <p:sp>
        <p:nvSpPr>
          <p:cNvPr id="90114" name="Rectangle 2"/>
          <p:cNvSpPr>
            <a:spLocks noGrp="1" noRot="1" noChangeAspect="1" noChangeArrowheads="1" noTextEdit="1"/>
          </p:cNvSpPr>
          <p:nvPr>
            <p:ph type="sldImg"/>
          </p:nvPr>
        </p:nvSpPr>
        <p:spPr bwMode="auto">
          <a:xfrm>
            <a:off x="1000125" y="541338"/>
            <a:ext cx="5008563" cy="2817812"/>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90115" name="Rectangle 3"/>
          <p:cNvSpPr>
            <a:spLocks noGrp="1" noChangeArrowheads="1"/>
          </p:cNvSpPr>
          <p:nvPr>
            <p:ph type="body" idx="1"/>
          </p:nvPr>
        </p:nvSpPr>
        <p:spPr bwMode="auto">
          <a:xfrm>
            <a:off x="608772" y="3617575"/>
            <a:ext cx="5860981" cy="52122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600" kern="1200" dirty="0">
                <a:solidFill>
                  <a:schemeClr val="tx1"/>
                </a:solidFill>
                <a:effectLst/>
                <a:latin typeface="+mn-lt"/>
                <a:ea typeface="MS PGothic"/>
                <a:cs typeface="Calibri"/>
              </a:rPr>
              <a:t>Before we begin, here are a few reminders:</a:t>
            </a:r>
          </a:p>
          <a:p>
            <a:pPr marL="285750" indent="-285750">
              <a:buFont typeface="Arial" panose="020B0604020202020204" pitchFamily="34" charset="0"/>
              <a:buChar char="•"/>
            </a:pPr>
            <a:r>
              <a:rPr lang="en-US" sz="1600" dirty="0">
                <a:ea typeface="MS PGothic"/>
                <a:cs typeface="Calibri"/>
              </a:rPr>
              <a:t>Kaiser Permanente is an integrated health system, that means we provide care and coverage with many services under one roof. </a:t>
            </a:r>
          </a:p>
          <a:p>
            <a:pPr marL="285750" indent="-285750">
              <a:buFont typeface="Arial" panose="020B0604020202020204" pitchFamily="34" charset="0"/>
              <a:buChar char="•"/>
            </a:pPr>
            <a:r>
              <a:rPr lang="en-US" sz="1600" dirty="0">
                <a:ea typeface="MS PGothic"/>
                <a:cs typeface="Calibri"/>
              </a:rPr>
              <a:t>When you become a Kaiser Permanente member, your doctors, specialists, and health plan are all a part of one connected team, coordinating your care, so you don’t have to.</a:t>
            </a:r>
          </a:p>
          <a:p>
            <a:pPr marL="285750" indent="-285750">
              <a:buFont typeface="Arial" panose="020B0604020202020204" pitchFamily="34" charset="0"/>
              <a:buChar char="•"/>
            </a:pPr>
            <a:r>
              <a:rPr lang="en-US" sz="1600" kern="1200" dirty="0">
                <a:solidFill>
                  <a:schemeClr val="tx1"/>
                </a:solidFill>
                <a:effectLst/>
                <a:latin typeface="+mn-lt"/>
                <a:ea typeface="MS PGothic"/>
                <a:cs typeface="Calibri"/>
              </a:rPr>
              <a:t>If you are switching to a us from a non–Kaiser Permanente plan, you will need to select a new provider from our network.</a:t>
            </a:r>
          </a:p>
          <a:p>
            <a:pPr marL="285750" indent="-285750">
              <a:buFont typeface="Arial" panose="020B0604020202020204" pitchFamily="34" charset="0"/>
              <a:buChar char="•"/>
            </a:pPr>
            <a:endParaRPr lang="en-US" sz="1600" kern="1200" dirty="0">
              <a:solidFill>
                <a:schemeClr val="tx1"/>
              </a:solidFill>
              <a:effectLst/>
              <a:latin typeface="+mn-lt"/>
              <a:ea typeface="MS PGothic" panose="020B0600070205080204" pitchFamily="34" charset="-128"/>
              <a:cs typeface="Calibri"/>
            </a:endParaRPr>
          </a:p>
          <a:p>
            <a:endParaRPr lang="en-US" dirty="0"/>
          </a:p>
          <a:p>
            <a:r>
              <a:rPr lang="en-US" sz="1600" kern="1200" dirty="0">
                <a:solidFill>
                  <a:schemeClr val="tx1"/>
                </a:solidFill>
                <a:effectLst/>
                <a:latin typeface="+mn-lt"/>
                <a:ea typeface="MS PGothic"/>
                <a:cs typeface="Calibri"/>
              </a:rPr>
              <a:t>Now, let’s look at how we combine care and coverage to help deliver a high-quality health care experience.</a:t>
            </a:r>
            <a:r>
              <a:rPr lang="en-US" sz="1600" dirty="0">
                <a:ea typeface="MS PGothic"/>
                <a:cs typeface="Calibri"/>
              </a:rPr>
              <a:t> </a:t>
            </a:r>
            <a:endParaRPr lang="en-US" sz="1600" kern="1200" dirty="0">
              <a:solidFill>
                <a:schemeClr val="tx1"/>
              </a:solidFill>
              <a:effectLst/>
              <a:latin typeface="+mn-lt"/>
              <a:ea typeface="MS PGothic" panose="020B0600070205080204" pitchFamily="34" charset="-128"/>
              <a:cs typeface="Calibri"/>
            </a:endParaRPr>
          </a:p>
          <a:p>
            <a:endParaRPr lang="en-US" sz="1617" kern="1200" dirty="0">
              <a:solidFill>
                <a:schemeClr val="tx1"/>
              </a:solidFill>
              <a:effectLst/>
              <a:latin typeface="+mn-lt"/>
              <a:ea typeface="MS PGothic" panose="020B0600070205080204" pitchFamily="34" charset="-128"/>
              <a:cs typeface="MS PGothic" charset="0"/>
            </a:endParaRPr>
          </a:p>
        </p:txBody>
      </p:sp>
    </p:spTree>
    <p:extLst>
      <p:ext uri="{BB962C8B-B14F-4D97-AF65-F5344CB8AC3E}">
        <p14:creationId xmlns:p14="http://schemas.microsoft.com/office/powerpoint/2010/main" val="3977459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Choosing a health plan is a big decision. You don’t have to make it alone. </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If you have questions, you can get the answers you need to make an informed decision. Call a Kaiser Permanente enrollment specialist, Monday through Friday, from 7 a.m. to 6 p.m. Pacific time. The number is: </a:t>
            </a:r>
            <a:r>
              <a:rPr lang="en-US" sz="1200" b="1" kern="1200" dirty="0">
                <a:solidFill>
                  <a:schemeClr val="tx1"/>
                </a:solidFill>
                <a:effectLst/>
                <a:latin typeface="+mn-lt"/>
                <a:ea typeface="MS PGothic" panose="020B0600070205080204" pitchFamily="34" charset="-128"/>
                <a:cs typeface="MS PGothic" charset="0"/>
              </a:rPr>
              <a:t>1-800-514-0985.</a:t>
            </a:r>
          </a:p>
          <a:p>
            <a:endParaRPr lang="en-US" sz="1200" kern="1200" dirty="0">
              <a:solidFill>
                <a:schemeClr val="tx1"/>
              </a:solidFill>
              <a:effectLst/>
              <a:latin typeface="+mn-lt"/>
              <a:ea typeface="MS PGothic" panose="020B0600070205080204" pitchFamily="34" charset="-128"/>
              <a:cs typeface="MS PGothic" charset="0"/>
            </a:endParaRPr>
          </a:p>
          <a:p>
            <a:endParaRPr lang="en-US" sz="1200" kern="1200" dirty="0">
              <a:solidFill>
                <a:schemeClr val="tx1"/>
              </a:solidFill>
              <a:effectLst/>
              <a:latin typeface="+mn-lt"/>
              <a:ea typeface="MS PGothic" panose="020B0600070205080204" pitchFamily="34" charset="-128"/>
              <a:cs typeface="MS PGothic" charset="0"/>
            </a:endParaRPr>
          </a:p>
        </p:txBody>
      </p:sp>
      <p:sp>
        <p:nvSpPr>
          <p:cNvPr id="860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20</a:t>
            </a:fld>
            <a:endParaRPr lang="en-US" sz="1200" dirty="0">
              <a:latin typeface="Calibri" charset="0"/>
            </a:endParaRPr>
          </a:p>
        </p:txBody>
      </p:sp>
    </p:spTree>
    <p:extLst>
      <p:ext uri="{BB962C8B-B14F-4D97-AF65-F5344CB8AC3E}">
        <p14:creationId xmlns:p14="http://schemas.microsoft.com/office/powerpoint/2010/main" val="232380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617" kern="1200" dirty="0">
                <a:solidFill>
                  <a:schemeClr val="tx1"/>
                </a:solidFill>
                <a:effectLst/>
                <a:latin typeface="+mn-lt"/>
                <a:ea typeface="MS PGothic" panose="020B0600070205080204" pitchFamily="34" charset="-128"/>
                <a:cs typeface="MS PGothic" charset="0"/>
              </a:rPr>
              <a:t>If you have questions about your premium costs or plan options, please talk to your employer. If you have questions about Kaiser Permanente’s services or benefits, please contact our Member Services at </a:t>
            </a:r>
            <a:r>
              <a:rPr lang="en-US" sz="1617" b="1" kern="1200" dirty="0">
                <a:solidFill>
                  <a:schemeClr val="tx1"/>
                </a:solidFill>
                <a:effectLst/>
                <a:latin typeface="+mn-lt"/>
                <a:ea typeface="MS PGothic" panose="020B0600070205080204" pitchFamily="34" charset="-128"/>
                <a:cs typeface="MS PGothic" charset="0"/>
              </a:rPr>
              <a:t>1-800-813-2000</a:t>
            </a:r>
            <a:r>
              <a:rPr lang="en-US" sz="1617" kern="1200" dirty="0">
                <a:solidFill>
                  <a:schemeClr val="tx1"/>
                </a:solidFill>
                <a:effectLst/>
                <a:latin typeface="+mn-lt"/>
                <a:ea typeface="MS PGothic" panose="020B0600070205080204" pitchFamily="34" charset="-128"/>
                <a:cs typeface="MS PGothic" charset="0"/>
              </a:rPr>
              <a:t> (TTY </a:t>
            </a:r>
            <a:r>
              <a:rPr lang="en-US" sz="1617" b="1" kern="1200" dirty="0">
                <a:solidFill>
                  <a:schemeClr val="tx1"/>
                </a:solidFill>
                <a:effectLst/>
                <a:latin typeface="+mn-lt"/>
                <a:ea typeface="MS PGothic" panose="020B0600070205080204" pitchFamily="34" charset="-128"/>
                <a:cs typeface="MS PGothic" charset="0"/>
              </a:rPr>
              <a:t>711</a:t>
            </a:r>
            <a:r>
              <a:rPr lang="en-US" sz="1617" kern="1200" dirty="0">
                <a:solidFill>
                  <a:schemeClr val="tx1"/>
                </a:solidFill>
                <a:effectLst/>
                <a:latin typeface="+mn-lt"/>
                <a:ea typeface="MS PGothic" panose="020B0600070205080204" pitchFamily="34" charset="-128"/>
                <a:cs typeface="MS PGothic" charset="0"/>
              </a:rPr>
              <a:t>). </a:t>
            </a:r>
          </a:p>
          <a:p>
            <a:endParaRPr lang="en-US" sz="1617" kern="1200" dirty="0">
              <a:solidFill>
                <a:schemeClr val="tx1"/>
              </a:solidFill>
              <a:effectLst/>
              <a:latin typeface="+mn-lt"/>
              <a:ea typeface="MS PGothic" panose="020B0600070205080204" pitchFamily="34" charset="-128"/>
              <a:cs typeface="MS PGothic" charset="0"/>
            </a:endParaRPr>
          </a:p>
          <a:p>
            <a:r>
              <a:rPr lang="en-US" sz="1617" kern="1200" dirty="0">
                <a:solidFill>
                  <a:schemeClr val="tx1"/>
                </a:solidFill>
                <a:effectLst/>
                <a:latin typeface="+mn-lt"/>
                <a:ea typeface="MS PGothic" panose="020B0600070205080204" pitchFamily="34" charset="-128"/>
                <a:cs typeface="MS PGothic" charset="0"/>
              </a:rPr>
              <a:t>Thank you for choosing Kaiser Permanente!</a:t>
            </a:r>
          </a:p>
          <a:p>
            <a:endParaRPr lang="en-US" sz="1617"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a:defRPr/>
            </a:pPr>
            <a:fld id="{E64E6AEF-2A63-C448-9232-9ECDFD87C6B8}" type="slidenum">
              <a:rPr lang="en-US" smtClean="0"/>
              <a:pPr>
                <a:defRPr/>
              </a:pPr>
              <a:t>21</a:t>
            </a:fld>
            <a:endParaRPr lang="en-US"/>
          </a:p>
        </p:txBody>
      </p:sp>
    </p:spTree>
    <p:extLst>
      <p:ext uri="{BB962C8B-B14F-4D97-AF65-F5344CB8AC3E}">
        <p14:creationId xmlns:p14="http://schemas.microsoft.com/office/powerpoint/2010/main" val="256382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8116" y="4400550"/>
            <a:ext cx="5486400" cy="3600450"/>
          </a:xfrm>
        </p:spPr>
        <p:txBody>
          <a:bodyPr/>
          <a:lstStyle/>
          <a:p>
            <a:r>
              <a:rPr lang="en-US" sz="1600" b="0" i="0" dirty="0">
                <a:effectLst/>
                <a:latin typeface="Arial"/>
                <a:ea typeface="MS PGothic"/>
                <a:cs typeface="Arial"/>
              </a:rPr>
              <a:t>We’re close by when you need us, with a service area that spans from Longview, Washington, to Eugene, Oregon. When</a:t>
            </a:r>
            <a:r>
              <a:rPr lang="en-US" sz="1600" dirty="0">
                <a:latin typeface="Arial"/>
                <a:ea typeface="MS PGothic"/>
                <a:cs typeface="Arial"/>
              </a:rPr>
              <a:t> you</a:t>
            </a:r>
            <a:r>
              <a:rPr lang="en-US" sz="1600" b="0" i="0" dirty="0">
                <a:effectLst/>
                <a:latin typeface="Arial"/>
                <a:ea typeface="MS PGothic"/>
                <a:cs typeface="Arial"/>
              </a:rPr>
              <a:t> choose coverage through Kaiser Permanente, </a:t>
            </a:r>
            <a:r>
              <a:rPr lang="en-US" sz="1600" dirty="0">
                <a:latin typeface="Arial"/>
                <a:ea typeface="MS PGothic"/>
                <a:cs typeface="Arial"/>
              </a:rPr>
              <a:t>you have</a:t>
            </a:r>
            <a:r>
              <a:rPr lang="en-US" sz="1600" b="0" i="0" dirty="0">
                <a:effectLst/>
                <a:latin typeface="Arial"/>
                <a:ea typeface="MS PGothic"/>
                <a:cs typeface="Arial"/>
              </a:rPr>
              <a:t> exclusive access to high-quality care from any Kaiser Permanente provider at one of our medical offices, urgent care clinics, or hospitals.</a:t>
            </a:r>
            <a:r>
              <a:rPr lang="en-US" sz="1600" dirty="0">
                <a:latin typeface="Arial"/>
                <a:ea typeface="MS PGothic"/>
                <a:cs typeface="Arial"/>
              </a:rPr>
              <a:t>  </a:t>
            </a:r>
            <a:endParaRPr lang="en-US" b="0" i="0" dirty="0">
              <a:effectLst/>
              <a:latin typeface="Arial" panose="020B0604020202020204" pitchFamily="34" charset="0"/>
            </a:endParaRPr>
          </a:p>
          <a:p>
            <a:pPr fontAlgn="base"/>
            <a:endParaRPr lang="en-US" b="0" i="0" dirty="0">
              <a:effectLst/>
              <a:latin typeface="Arial" panose="020B0604020202020204" pitchFamily="34" charset="0"/>
            </a:endParaRPr>
          </a:p>
          <a:p>
            <a:pPr fontAlgn="base"/>
            <a:r>
              <a:rPr lang="en-US" b="0" i="0" dirty="0">
                <a:effectLst/>
                <a:latin typeface="Arial" panose="020B0604020202020204" pitchFamily="34" charset="0"/>
              </a:rPr>
              <a:t>Our collaborations with organizations such as OHSU, The Portland Clinic, Salem Hospital, PeaceHealth in Lane County, and many more means that there are even more care options. </a:t>
            </a:r>
          </a:p>
          <a:p>
            <a:endParaRPr lang="en-US" sz="1600" dirty="0">
              <a:latin typeface="Arial"/>
              <a:cs typeface="Arial"/>
            </a:endParaRPr>
          </a:p>
          <a:p>
            <a:endParaRPr lang="en-US" sz="1600" dirty="0">
              <a:ea typeface="MS PGothic"/>
              <a:cs typeface="Calibri"/>
            </a:endParaRPr>
          </a:p>
          <a:p>
            <a:endParaRPr lang="en-US" sz="1600" dirty="0">
              <a:ea typeface="MS PGothic"/>
              <a:cs typeface="Calibri"/>
            </a:endParaRPr>
          </a:p>
          <a:p>
            <a:endParaRPr lang="en-US" sz="1600" dirty="0">
              <a:ea typeface="MS PGothic"/>
              <a:cs typeface="Calibri"/>
            </a:endParaRPr>
          </a:p>
          <a:p>
            <a:r>
              <a:rPr lang="en-US" sz="1600" dirty="0">
                <a:ea typeface="MS PGothic"/>
                <a:cs typeface="Calibri"/>
              </a:rPr>
              <a:t>****Kaiser Permanente plans are available only in certain areas, and not all </a:t>
            </a:r>
            <a:r>
              <a:rPr lang="en-US" sz="1600" b="1" dirty="0">
                <a:ea typeface="MS PGothic"/>
                <a:cs typeface="Calibri"/>
              </a:rPr>
              <a:t>PEBB members</a:t>
            </a:r>
            <a:r>
              <a:rPr lang="en-US" sz="1600" dirty="0">
                <a:ea typeface="MS PGothic"/>
                <a:cs typeface="Calibri"/>
              </a:rPr>
              <a:t> have access to this option--if you have questions about the availability, please contact your benefit representative.  </a:t>
            </a:r>
          </a:p>
        </p:txBody>
      </p:sp>
      <p:sp>
        <p:nvSpPr>
          <p:cNvPr id="4" name="Slide Number Placeholder 3"/>
          <p:cNvSpPr>
            <a:spLocks noGrp="1"/>
          </p:cNvSpPr>
          <p:nvPr>
            <p:ph type="sldNum" sz="quarter" idx="5"/>
          </p:nvPr>
        </p:nvSpPr>
        <p:spPr/>
        <p:txBody>
          <a:bodyPr/>
          <a:lstStyle/>
          <a:p>
            <a:fld id="{07600A68-CB8C-BF41-A3A5-DAA9F4BACB03}" type="slidenum">
              <a:rPr lang="en-US" smtClean="0"/>
              <a:t>3</a:t>
            </a:fld>
            <a:endParaRPr lang="en-US"/>
          </a:p>
        </p:txBody>
      </p:sp>
    </p:spTree>
    <p:extLst>
      <p:ext uri="{BB962C8B-B14F-4D97-AF65-F5344CB8AC3E}">
        <p14:creationId xmlns:p14="http://schemas.microsoft.com/office/powerpoint/2010/main" val="1728324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MS PGothic" charset="0"/>
              </a:rPr>
              <a:t>When you need care, you can talk to a clinician in person, over the phone, or by video.</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Visit us in person at a location near you. Same-day, next-day, and weekend appointments are available at most locations.</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Schedule a phone or video visit with a doctor or clinician.</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Get 24/7 care advice by phone.</a:t>
            </a: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Get personalized care advice for certain conditions online, including some prescriptions and many lab tests. </a:t>
            </a:r>
          </a:p>
          <a:p>
            <a:endParaRPr lang="en-US" sz="1200" b="1" kern="1200" dirty="0">
              <a:solidFill>
                <a:schemeClr val="tx1"/>
              </a:solidFill>
              <a:effectLst/>
              <a:latin typeface="+mn-lt"/>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S PGothic" panose="020B0600070205080204" pitchFamily="34" charset="-128"/>
                <a:cs typeface="MS PGothic" charset="0"/>
              </a:rPr>
              <a:t>Telehealth services aren’t an add-on at Kaiser Permanente. </a:t>
            </a:r>
            <a:r>
              <a:rPr lang="en-US" sz="1200" b="0" kern="1200" dirty="0">
                <a:solidFill>
                  <a:schemeClr val="tx1"/>
                </a:solidFill>
                <a:effectLst/>
                <a:latin typeface="+mn-lt"/>
                <a:ea typeface="MS PGothic" panose="020B0600070205080204" pitchFamily="34" charset="-128"/>
                <a:cs typeface="MS PGothic" charset="0"/>
              </a:rPr>
              <a:t>They’re covered at no cost by most plans and have been a part of how we deliver personalized care for years. </a:t>
            </a:r>
            <a:endParaRPr lang="en-US" sz="1200" kern="1200" dirty="0">
              <a:solidFill>
                <a:schemeClr val="tx1"/>
              </a:solidFill>
              <a:effectLst/>
              <a:latin typeface="+mn-lt"/>
              <a:ea typeface="MS PGothic" panose="020B0600070205080204" pitchFamily="34" charset="-128"/>
              <a:cs typeface="MS PGothic" charset="0"/>
            </a:endParaRPr>
          </a:p>
          <a:p>
            <a:endParaRPr lang="en-US" sz="1200" u="sng" kern="1200" dirty="0">
              <a:solidFill>
                <a:schemeClr val="tx1"/>
              </a:solidFill>
              <a:effectLst/>
              <a:latin typeface="+mn-lt"/>
              <a:ea typeface="MS PGothic" panose="020B0600070205080204" pitchFamily="34" charset="-128"/>
              <a:cs typeface="MS PGothic"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81C3664-89B1-F84B-A223-1D7D00FA2412}" type="slidenum">
              <a:rPr lang="en-US" sz="1200">
                <a:latin typeface="Calibri" charset="0"/>
              </a:rPr>
              <a:pPr/>
              <a:t>4</a:t>
            </a:fld>
            <a:endParaRPr lang="en-US" sz="1200" dirty="0">
              <a:latin typeface="Calibri" charset="0"/>
            </a:endParaRPr>
          </a:p>
        </p:txBody>
      </p:sp>
    </p:spTree>
    <p:extLst>
      <p:ext uri="{BB962C8B-B14F-4D97-AF65-F5344CB8AC3E}">
        <p14:creationId xmlns:p14="http://schemas.microsoft.com/office/powerpoint/2010/main" val="322768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xfrm>
            <a:off x="330200" y="696913"/>
            <a:ext cx="6197600" cy="348615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MS PGothic" charset="0"/>
              </a:rPr>
              <a:t>Your mind and body are connected. What you think, feel, and do affects your whole health. We’re committed to caring for all that is you — so you can achieve optimal health in mind, body, and spirit.</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Kaiser Permanente provides clinical and support services for a wide range of conditions, including:</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Anxiety</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Stress</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Depression</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Drug dependency</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Autism spectrum disorders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Our mental health team also includes psychiatrists and psychologists, as well as marriage and family therapists, addiction medicine physicians, and medical social workers.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And as a member, you don’t need a referral for mental health care within Kaiser Permanente.</a:t>
            </a:r>
          </a:p>
        </p:txBody>
      </p:sp>
      <p:sp>
        <p:nvSpPr>
          <p:cNvPr id="921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AB3EB6F-0C80-F849-9FC0-C1DE8609D4D0}" type="slidenum">
              <a:rPr lang="en-US" sz="1200">
                <a:latin typeface="Calibri" charset="0"/>
              </a:rPr>
              <a:pPr/>
              <a:t>5</a:t>
            </a:fld>
            <a:endParaRPr lang="en-US" sz="1200" dirty="0">
              <a:latin typeface="Calibri" charset="0"/>
            </a:endParaRPr>
          </a:p>
        </p:txBody>
      </p:sp>
    </p:spTree>
    <p:extLst>
      <p:ext uri="{BB962C8B-B14F-4D97-AF65-F5344CB8AC3E}">
        <p14:creationId xmlns:p14="http://schemas.microsoft.com/office/powerpoint/2010/main" val="220422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en-US" sz="1200" b="1" dirty="0">
                <a:solidFill>
                  <a:schemeClr val="tx1"/>
                </a:solidFill>
                <a:latin typeface="+mn-lt"/>
                <a:ea typeface="MS PGothic" charset="0"/>
              </a:rPr>
              <a:t>Wellness Coaching by Phone ―</a:t>
            </a:r>
            <a:r>
              <a:rPr lang="en-US" sz="1200" dirty="0">
                <a:solidFill>
                  <a:schemeClr val="tx1"/>
                </a:solidFill>
                <a:latin typeface="+mn-lt"/>
                <a:ea typeface="MS PGothic" charset="0"/>
              </a:rPr>
              <a:t> Our wellness coaches will work with you one-on-one by phone at no cost to members and no referrals needed. </a:t>
            </a:r>
            <a:r>
              <a:rPr lang="en-US" sz="1200" b="0" i="0" u="none" strike="noStrike" kern="1200" baseline="0" dirty="0">
                <a:solidFill>
                  <a:schemeClr val="tx1"/>
                </a:solidFill>
                <a:latin typeface="+mn-lt"/>
                <a:ea typeface="MS PGothic" panose="020B0600070205080204" pitchFamily="34" charset="-128"/>
                <a:cs typeface="MS PGothic" charset="0"/>
              </a:rPr>
              <a:t>You‘ll work with the same coach for your entire program, so they can get to know you and help you discover what works for you.</a:t>
            </a:r>
            <a:endParaRPr lang="en-US" sz="1200" dirty="0">
              <a:solidFill>
                <a:schemeClr val="tx1"/>
              </a:solidFill>
              <a:latin typeface="+mn-lt"/>
              <a:ea typeface="MS PGothic" charset="0"/>
            </a:endParaRPr>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E44CDE05-14F8-704B-9C32-C63AD8D02549}" type="slidenum">
              <a:rPr lang="en-US" smtClean="0"/>
              <a:t>6</a:t>
            </a:fld>
            <a:endParaRPr lang="en-US"/>
          </a:p>
        </p:txBody>
      </p:sp>
    </p:spTree>
    <p:extLst>
      <p:ext uri="{BB962C8B-B14F-4D97-AF65-F5344CB8AC3E}">
        <p14:creationId xmlns:p14="http://schemas.microsoft.com/office/powerpoint/2010/main" val="326936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dirty="0">
              <a:cs typeface="Calibri"/>
            </a:endParaRPr>
          </a:p>
          <a:p>
            <a:r>
              <a:rPr lang="en-US" dirty="0"/>
              <a:t>Self-care apps such as Calm and </a:t>
            </a:r>
            <a:r>
              <a:rPr lang="en-US" dirty="0" err="1"/>
              <a:t>myStrength</a:t>
            </a:r>
            <a:r>
              <a:rPr lang="en-US" dirty="0"/>
              <a:t> </a:t>
            </a:r>
            <a:endParaRPr lang="en-US" dirty="0">
              <a:cs typeface="Calibri"/>
            </a:endParaRPr>
          </a:p>
          <a:p>
            <a:r>
              <a:rPr lang="en-US" dirty="0"/>
              <a:t>·      Calm is the #1 app for meditation and sleep — designed to help lower stress, reduce anxiety, and more. </a:t>
            </a:r>
            <a:endParaRPr lang="en-US" dirty="0">
              <a:cs typeface="Calibri"/>
            </a:endParaRPr>
          </a:p>
          <a:p>
            <a:r>
              <a:rPr lang="en-US" dirty="0"/>
              <a:t>·      </a:t>
            </a:r>
            <a:r>
              <a:rPr lang="en-US" dirty="0" err="1"/>
              <a:t>myStrength</a:t>
            </a:r>
            <a:r>
              <a:rPr lang="en-US" dirty="0"/>
              <a:t> is a personalized program that helps improve  awareness and change behaviors. Kaiser Permanente members can explore interactive activities, in-the-moment coping tools, community support, and more at no cost. </a:t>
            </a:r>
          </a:p>
          <a:p>
            <a:endParaRPr lang="en-US" dirty="0">
              <a:cs typeface="Calibri"/>
            </a:endParaRPr>
          </a:p>
          <a:p>
            <a:r>
              <a:rPr lang="en-US" dirty="0"/>
              <a:t>Members have access to proven wellness resources like: </a:t>
            </a:r>
          </a:p>
          <a:p>
            <a:r>
              <a:rPr lang="en-US" dirty="0"/>
              <a:t>·      Get moving with fitness options that fit your schedule and lifestyle with ClassPass, where members  can get: </a:t>
            </a:r>
          </a:p>
          <a:p>
            <a:r>
              <a:rPr lang="en-US" dirty="0"/>
              <a:t>·      Reduced rates on livestream and in-person fitness classes like Pilates, dance, and boxing from top fitness studios </a:t>
            </a:r>
          </a:p>
          <a:p>
            <a:r>
              <a:rPr lang="en-US" dirty="0"/>
              <a:t>·      Access 4,000+ on-demand fitness classes online, including cardio, strength training, and yoga  </a:t>
            </a:r>
          </a:p>
          <a:p>
            <a:endParaRPr lang="en-US" dirty="0">
              <a:cs typeface="Calibri"/>
            </a:endParaRPr>
          </a:p>
          <a:p>
            <a:r>
              <a:rPr lang="en-US" b="0" i="0" dirty="0">
                <a:solidFill>
                  <a:srgbClr val="0D1C3D"/>
                </a:solidFill>
                <a:effectLst/>
                <a:latin typeface="HCo Gotham"/>
              </a:rPr>
              <a:t>The Ginger app offers immediate 1-on-1 support for coping with many common challenges — from stress and low mood to issues with work and relationships, and more. Ginger’s highly trained emotional support coaches are ready to help 24/7, and adult Kaiser Permanente members can use Ginger for 90 consecutive days at no cost.</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2718CB-1D1D-DA4B-8CFF-D90321312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S PGothic"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S PGothic" charset="0"/>
              <a:cs typeface="+mn-cs"/>
            </a:endParaRPr>
          </a:p>
        </p:txBody>
      </p:sp>
    </p:spTree>
    <p:extLst>
      <p:ext uri="{BB962C8B-B14F-4D97-AF65-F5344CB8AC3E}">
        <p14:creationId xmlns:p14="http://schemas.microsoft.com/office/powerpoint/2010/main" val="376888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anose="020B0604020202020204" pitchFamily="34" charset="0"/>
                <a:ea typeface="+mn-ea"/>
                <a:cs typeface="Arial" panose="020B0604020202020204" pitchFamily="34" charset="0"/>
              </a:rPr>
              <a:t>No matter where work — or life — takes you, Kaiser Permanente has you covered. If something unexpected happens while traveling, it’s easier than ever for our members to get care. Depending on where you are, you can: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Call our </a:t>
            </a:r>
            <a:r>
              <a:rPr lang="en-US" sz="1100" b="1" kern="1200" dirty="0">
                <a:solidFill>
                  <a:schemeClr val="tx1"/>
                </a:solidFill>
                <a:effectLst/>
                <a:latin typeface="Arial" panose="020B0604020202020204" pitchFamily="34" charset="0"/>
                <a:ea typeface="+mn-ea"/>
                <a:cs typeface="Arial" panose="020B0604020202020204" pitchFamily="34" charset="0"/>
              </a:rPr>
              <a:t>Away from Home Travel Line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Call our </a:t>
            </a:r>
            <a:r>
              <a:rPr lang="en-US" sz="1100" b="1" kern="1200" dirty="0">
                <a:solidFill>
                  <a:schemeClr val="tx1"/>
                </a:solidFill>
                <a:effectLst/>
                <a:latin typeface="Arial" panose="020B0604020202020204" pitchFamily="34" charset="0"/>
                <a:ea typeface="+mn-ea"/>
                <a:cs typeface="Arial" panose="020B0604020202020204" pitchFamily="34" charset="0"/>
              </a:rPr>
              <a:t>24/7 advice line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Use our </a:t>
            </a:r>
            <a:r>
              <a:rPr lang="en-US" sz="1100" b="1" kern="1200" dirty="0">
                <a:solidFill>
                  <a:schemeClr val="tx1"/>
                </a:solidFill>
                <a:effectLst/>
                <a:latin typeface="Arial" panose="020B0604020202020204" pitchFamily="34" charset="0"/>
                <a:ea typeface="+mn-ea"/>
                <a:cs typeface="Arial" panose="020B0604020202020204" pitchFamily="34" charset="0"/>
              </a:rPr>
              <a:t>Kaiser Permanente app </a:t>
            </a:r>
            <a:r>
              <a:rPr lang="en-US" sz="1100" kern="1200" dirty="0">
                <a:solidFill>
                  <a:schemeClr val="tx1"/>
                </a:solidFill>
                <a:effectLst/>
                <a:latin typeface="Arial" panose="020B0604020202020204" pitchFamily="34" charset="0"/>
                <a:ea typeface="+mn-ea"/>
                <a:cs typeface="Arial" panose="020B0604020202020204" pitchFamily="34" charset="0"/>
              </a:rPr>
              <a:t>and get answers to common questions at </a:t>
            </a:r>
            <a:r>
              <a:rPr lang="en-US" sz="1100" b="1" kern="1200" dirty="0">
                <a:solidFill>
                  <a:schemeClr val="tx1"/>
                </a:solidFill>
                <a:effectLst/>
                <a:latin typeface="Arial" panose="020B0604020202020204" pitchFamily="34" charset="0"/>
                <a:ea typeface="+mn-ea"/>
                <a:cs typeface="Arial" panose="020B0604020202020204" pitchFamily="34" charset="0"/>
              </a:rPr>
              <a:t>kp.org/travel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ea typeface="+mn-ea"/>
                <a:cs typeface="Arial" panose="020B0604020202020204" pitchFamily="34" charset="0"/>
              </a:rPr>
              <a:t>Visit a </a:t>
            </a:r>
            <a:r>
              <a:rPr lang="en-US" sz="1100" b="1" kern="1200" dirty="0">
                <a:solidFill>
                  <a:schemeClr val="tx1"/>
                </a:solidFill>
                <a:effectLst/>
                <a:latin typeface="Arial" panose="020B0604020202020204" pitchFamily="34" charset="0"/>
                <a:ea typeface="+mn-ea"/>
                <a:cs typeface="Arial" panose="020B0604020202020204" pitchFamily="34" charset="0"/>
              </a:rPr>
              <a:t>Cigna provider — </a:t>
            </a:r>
            <a:r>
              <a:rPr lang="en-US" sz="1100" b="0" kern="1200" dirty="0">
                <a:solidFill>
                  <a:schemeClr val="tx1"/>
                </a:solidFill>
                <a:effectLst/>
                <a:latin typeface="Arial" panose="020B0604020202020204" pitchFamily="34" charset="0"/>
                <a:ea typeface="+mn-ea"/>
                <a:cs typeface="Arial" panose="020B0604020202020204" pitchFamily="34" charset="0"/>
              </a:rPr>
              <a:t>In non</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–Kaiser Permanente states, you may be able to visit a Cigna provider for urgent or emergency care. You won’t pay anything upfront, and we’ll send you a bill for your standard cost share later.</a:t>
            </a:r>
            <a:endParaRPr lang="en-US" sz="110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b="0" kern="1200" dirty="0">
                <a:solidFill>
                  <a:schemeClr val="tx1"/>
                </a:solidFill>
                <a:effectLst/>
                <a:latin typeface="Arial" panose="020B0604020202020204" pitchFamily="34" charset="0"/>
                <a:ea typeface="+mn-ea"/>
                <a:cs typeface="Arial" panose="020B0604020202020204" pitchFamily="34" charset="0"/>
              </a:rPr>
              <a:t>Visit a </a:t>
            </a:r>
            <a:r>
              <a:rPr lang="en-US" sz="1100" b="1" kern="1200" dirty="0">
                <a:solidFill>
                  <a:schemeClr val="tx1"/>
                </a:solidFill>
                <a:effectLst/>
                <a:latin typeface="Arial" panose="020B0604020202020204" pitchFamily="34" charset="0"/>
                <a:ea typeface="+mn-ea"/>
                <a:cs typeface="Arial" panose="020B0604020202020204" pitchFamily="34" charset="0"/>
              </a:rPr>
              <a:t>MinuteClinic — </a:t>
            </a:r>
            <a:r>
              <a:rPr lang="en-US" sz="1100" kern="1200" dirty="0">
                <a:solidFill>
                  <a:schemeClr val="tx1"/>
                </a:solidFill>
                <a:effectLst/>
                <a:latin typeface="Arial" panose="020B0604020202020204" pitchFamily="34" charset="0"/>
                <a:ea typeface="+mn-ea"/>
                <a:cs typeface="Arial" panose="020B0604020202020204" pitchFamily="34" charset="0"/>
              </a:rPr>
              <a:t>In states where Kaiser Permanente doesn’t operate, you may be able to get urgent care at a MinuteClinic. They’re located in select CVS and Target stores. You can get care with or without an appointment, and you’ll pay your standard copay, coinsurance, or deductible.* This includes prescriptions received during your visit.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kern="1200" dirty="0">
                <a:solidFill>
                  <a:schemeClr val="tx1"/>
                </a:solidFill>
                <a:effectLst/>
                <a:latin typeface="Arial" panose="020B0604020202020204" pitchFamily="34" charset="0"/>
                <a:ea typeface="+mn-ea"/>
                <a:cs typeface="Arial" panose="020B0604020202020204" pitchFamily="34" charset="0"/>
              </a:rPr>
              <a:t>Visit a </a:t>
            </a:r>
            <a:r>
              <a:rPr lang="en-US" sz="1100" b="1" kern="1200" dirty="0">
                <a:solidFill>
                  <a:schemeClr val="tx1"/>
                </a:solidFill>
                <a:effectLst/>
                <a:latin typeface="Arial" panose="020B0604020202020204" pitchFamily="34" charset="0"/>
                <a:ea typeface="+mn-ea"/>
                <a:cs typeface="Arial" panose="020B0604020202020204" pitchFamily="34" charset="0"/>
              </a:rPr>
              <a:t>Concentra urgent care center — </a:t>
            </a:r>
            <a:r>
              <a:rPr lang="en-US" sz="1800" dirty="0">
                <a:latin typeface="Segoe UI" panose="020B0502040204020203" pitchFamily="34" charset="0"/>
              </a:rPr>
              <a:t>If you need urgent care in states where Kaiser Permanente doesn't operate, you may be able to visit a Concentra urgent care center as well</a:t>
            </a:r>
            <a:r>
              <a:rPr lang="en-US" sz="1600" kern="1200" dirty="0">
                <a:solidFill>
                  <a:schemeClr val="tx1"/>
                </a:solidFill>
                <a:effectLst/>
                <a:latin typeface="Arial" panose="020B0604020202020204" pitchFamily="34" charset="0"/>
                <a:ea typeface="+mn-ea"/>
                <a:cs typeface="Arial" panose="020B0604020202020204" pitchFamily="34" charset="0"/>
              </a:rPr>
              <a:t>.*</a:t>
            </a:r>
            <a:endParaRPr lang="en-US" sz="1100" b="1" kern="1200" dirty="0">
              <a:solidFill>
                <a:schemeClr val="tx1"/>
              </a:solidFill>
              <a:effectLst/>
              <a:latin typeface="Arial" panose="020B0604020202020204" pitchFamily="34" charset="0"/>
              <a:ea typeface="+mn-ea"/>
              <a:cs typeface="Arial" panose="020B0604020202020204" pitchFamily="34" charset="0"/>
            </a:endParaRPr>
          </a:p>
          <a:p>
            <a:endParaRPr lang="en-US" sz="11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anose="020B0604020202020204" pitchFamily="34" charset="0"/>
                <a:ea typeface="+mn-ea"/>
                <a:cs typeface="Arial" panose="020B0604020202020204" pitchFamily="34" charset="0"/>
              </a:rPr>
              <a:t>In areas where there are no Kaiser Permanente locations, Cigna providers, </a:t>
            </a:r>
            <a:r>
              <a:rPr lang="en-US" sz="1100" kern="1200" dirty="0" err="1">
                <a:solidFill>
                  <a:schemeClr val="tx1"/>
                </a:solidFill>
                <a:effectLst/>
                <a:latin typeface="Arial" panose="020B0604020202020204" pitchFamily="34" charset="0"/>
                <a:ea typeface="+mn-ea"/>
                <a:cs typeface="Arial" panose="020B0604020202020204" pitchFamily="34" charset="0"/>
              </a:rPr>
              <a:t>MinuteClinics</a:t>
            </a:r>
            <a:r>
              <a:rPr lang="en-US" sz="1100" kern="1200" dirty="0">
                <a:solidFill>
                  <a:schemeClr val="tx1"/>
                </a:solidFill>
                <a:effectLst/>
                <a:latin typeface="Arial" panose="020B0604020202020204" pitchFamily="34" charset="0"/>
                <a:ea typeface="+mn-ea"/>
                <a:cs typeface="Arial" panose="020B0604020202020204" pitchFamily="34" charset="0"/>
              </a:rPr>
              <a:t>, or Concentra urgent care centers, members can simply go to the nearest urgent care facility or hospital — anywhere in the world. They’ll pay upfront for services and file a claim with us for reimbursement.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Arial" panose="020B0604020202020204" pitchFamily="34" charset="0"/>
                <a:ea typeface="+mn-ea"/>
                <a:cs typeface="Arial" panose="020B0604020202020204" pitchFamily="34" charset="0"/>
              </a:rPr>
              <a:t>*If a member is in a Kaiser Permanente state but outside one of our service areas, they’ll be asked to pay upfront for services and will need to file a claim for reimbursement.</a:t>
            </a:r>
          </a:p>
        </p:txBody>
      </p:sp>
      <p:sp>
        <p:nvSpPr>
          <p:cNvPr id="4" name="Slide Number Placeholder 3"/>
          <p:cNvSpPr>
            <a:spLocks noGrp="1"/>
          </p:cNvSpPr>
          <p:nvPr>
            <p:ph type="sldNum" sz="quarter" idx="10"/>
          </p:nvPr>
        </p:nvSpPr>
        <p:spPr/>
        <p:txBody>
          <a:bodyPr/>
          <a:lstStyle/>
          <a:p>
            <a:fld id="{7AC2AD96-5BFA-ED41-B2D6-EA2206C51099}" type="slidenum">
              <a:rPr lang="en-US" smtClean="0"/>
              <a:t>8</a:t>
            </a:fld>
            <a:endParaRPr lang="en-US"/>
          </a:p>
        </p:txBody>
      </p:sp>
    </p:spTree>
    <p:extLst>
      <p:ext uri="{BB962C8B-B14F-4D97-AF65-F5344CB8AC3E}">
        <p14:creationId xmlns:p14="http://schemas.microsoft.com/office/powerpoint/2010/main" val="1784437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a:cs typeface="Calibri"/>
              </a:rPr>
              <a:t>We are pleased to announce that there are no benefit changes for the </a:t>
            </a:r>
            <a:r>
              <a:rPr lang="en-US" sz="1200" b="1" dirty="0">
                <a:ea typeface="MS PGothic"/>
                <a:cs typeface="Calibri"/>
              </a:rPr>
              <a:t>2024</a:t>
            </a:r>
            <a:r>
              <a:rPr lang="en-US" sz="1200" b="1" kern="1200" dirty="0">
                <a:solidFill>
                  <a:schemeClr val="tx1"/>
                </a:solidFill>
                <a:effectLst/>
                <a:latin typeface="+mn-lt"/>
                <a:ea typeface="MS PGothic"/>
                <a:cs typeface="Calibri"/>
              </a:rPr>
              <a:t> plan year. We continue to have </a:t>
            </a:r>
            <a:r>
              <a:rPr lang="en-US" sz="1200" b="1" dirty="0">
                <a:ea typeface="MS PGothic"/>
                <a:cs typeface="Calibri"/>
              </a:rPr>
              <a:t>two full-time and two part-time plan </a:t>
            </a:r>
            <a:r>
              <a:rPr lang="en-US" sz="1200" b="1" kern="1200" dirty="0">
                <a:solidFill>
                  <a:schemeClr val="tx1"/>
                </a:solidFill>
                <a:effectLst/>
                <a:latin typeface="+mn-lt"/>
                <a:ea typeface="MS PGothic"/>
                <a:cs typeface="Calibri"/>
              </a:rPr>
              <a:t>options for members to choose from.</a:t>
            </a:r>
            <a:endParaRPr lang="en-US" sz="1200" kern="1200" dirty="0">
              <a:solidFill>
                <a:schemeClr val="tx1"/>
              </a:solidFill>
              <a:effectLst/>
              <a:latin typeface="+mn-lt"/>
              <a:ea typeface="MS PGothic"/>
              <a:cs typeface="Calibri"/>
            </a:endParaRPr>
          </a:p>
          <a:p>
            <a:pPr marL="285750" indent="-285750">
              <a:buFont typeface="Arial" panose="020B0604020202020204" pitchFamily="34" charset="0"/>
              <a:buChar char="•"/>
            </a:pPr>
            <a:r>
              <a:rPr lang="en-US" sz="1200" b="1" dirty="0">
                <a:ea typeface="MS PGothic"/>
                <a:cs typeface="Calibri"/>
              </a:rPr>
              <a:t>Our Traditional Plans </a:t>
            </a:r>
            <a:r>
              <a:rPr lang="en-US" sz="1200" dirty="0">
                <a:ea typeface="MS PGothic"/>
                <a:cs typeface="Calibri"/>
              </a:rPr>
              <a:t> have higher premiums</a:t>
            </a:r>
            <a:r>
              <a:rPr lang="en-US" sz="1200" kern="1200" dirty="0">
                <a:solidFill>
                  <a:schemeClr val="tx1"/>
                </a:solidFill>
                <a:effectLst/>
                <a:latin typeface="+mn-lt"/>
                <a:ea typeface="MS PGothic"/>
                <a:cs typeface="Calibri"/>
              </a:rPr>
              <a:t>, but you </a:t>
            </a:r>
            <a:r>
              <a:rPr lang="en-US" sz="1200" dirty="0">
                <a:ea typeface="MS PGothic"/>
                <a:cs typeface="Calibri"/>
              </a:rPr>
              <a:t>generally pay </a:t>
            </a:r>
            <a:r>
              <a:rPr lang="en-US" sz="1200" kern="1200" dirty="0">
                <a:solidFill>
                  <a:schemeClr val="tx1"/>
                </a:solidFill>
                <a:effectLst/>
                <a:latin typeface="+mn-lt"/>
                <a:ea typeface="MS PGothic"/>
                <a:cs typeface="Calibri"/>
              </a:rPr>
              <a:t>lower cost shares when you need services. </a:t>
            </a:r>
            <a:r>
              <a:rPr lang="en-US" sz="1200" dirty="0">
                <a:ea typeface="MS PGothic"/>
                <a:cs typeface="Calibri"/>
              </a:rPr>
              <a:t>These</a:t>
            </a:r>
            <a:r>
              <a:rPr lang="en-US" sz="1200" kern="1200" dirty="0">
                <a:solidFill>
                  <a:schemeClr val="tx1"/>
                </a:solidFill>
                <a:effectLst/>
                <a:latin typeface="+mn-lt"/>
                <a:ea typeface="MS PGothic"/>
                <a:cs typeface="Calibri"/>
              </a:rPr>
              <a:t> </a:t>
            </a:r>
            <a:r>
              <a:rPr lang="en-US" sz="1200" dirty="0">
                <a:ea typeface="MS PGothic"/>
                <a:cs typeface="Calibri"/>
              </a:rPr>
              <a:t>plans</a:t>
            </a:r>
            <a:r>
              <a:rPr lang="en-US" sz="1200" kern="1200" dirty="0">
                <a:solidFill>
                  <a:schemeClr val="tx1"/>
                </a:solidFill>
                <a:effectLst/>
                <a:latin typeface="+mn-lt"/>
                <a:ea typeface="MS PGothic"/>
                <a:cs typeface="Calibri"/>
              </a:rPr>
              <a:t> </a:t>
            </a:r>
            <a:r>
              <a:rPr lang="en-US" sz="1200" dirty="0">
                <a:ea typeface="MS PGothic"/>
                <a:cs typeface="Calibri"/>
              </a:rPr>
              <a:t>offer</a:t>
            </a:r>
            <a:r>
              <a:rPr lang="en-US" sz="1200" kern="1200" dirty="0">
                <a:solidFill>
                  <a:schemeClr val="tx1"/>
                </a:solidFill>
                <a:effectLst/>
                <a:latin typeface="+mn-lt"/>
                <a:ea typeface="MS PGothic"/>
                <a:cs typeface="Calibri"/>
              </a:rPr>
              <a:t> predictable costs with no deductible and simple copay features.</a:t>
            </a:r>
          </a:p>
          <a:p>
            <a:pPr marL="285750" indent="-285750">
              <a:buFont typeface="Arial" panose="020B0604020202020204" pitchFamily="34" charset="0"/>
              <a:buChar char="•"/>
            </a:pPr>
            <a:r>
              <a:rPr lang="en-US" sz="1200" b="1" dirty="0">
                <a:ea typeface="MS PGothic"/>
                <a:cs typeface="Calibri"/>
              </a:rPr>
              <a:t>Our Deductible Plans</a:t>
            </a:r>
            <a:r>
              <a:rPr lang="en-US" sz="1200" kern="1200" dirty="0">
                <a:solidFill>
                  <a:schemeClr val="tx1"/>
                </a:solidFill>
                <a:effectLst/>
                <a:latin typeface="+mn-lt"/>
                <a:ea typeface="MS PGothic"/>
                <a:cs typeface="Calibri"/>
              </a:rPr>
              <a:t> offer lower premiums than </a:t>
            </a:r>
            <a:r>
              <a:rPr lang="en-US" sz="1200" dirty="0">
                <a:ea typeface="MS PGothic"/>
                <a:cs typeface="Calibri"/>
              </a:rPr>
              <a:t>our Traditional plans</a:t>
            </a:r>
            <a:r>
              <a:rPr lang="en-US" sz="1200" kern="1200" dirty="0">
                <a:solidFill>
                  <a:schemeClr val="tx1"/>
                </a:solidFill>
                <a:effectLst/>
                <a:latin typeface="+mn-lt"/>
                <a:ea typeface="MS PGothic"/>
                <a:cs typeface="Calibri"/>
              </a:rPr>
              <a:t>, while still providing simple copays for primary and specialty care office visits</a:t>
            </a:r>
            <a:r>
              <a:rPr lang="en-US" sz="1200" dirty="0">
                <a:ea typeface="MS PGothic"/>
                <a:cs typeface="Calibri"/>
              </a:rPr>
              <a:t>.</a:t>
            </a:r>
            <a:r>
              <a:rPr lang="en-US" sz="1200" kern="1200" dirty="0">
                <a:solidFill>
                  <a:schemeClr val="tx1"/>
                </a:solidFill>
                <a:effectLst/>
                <a:latin typeface="+mn-lt"/>
                <a:ea typeface="MS PGothic"/>
                <a:cs typeface="Calibri"/>
              </a:rPr>
              <a:t> These plans do have a deductible </a:t>
            </a:r>
            <a:r>
              <a:rPr lang="en-US" sz="1200" dirty="0">
                <a:ea typeface="MS PGothic"/>
                <a:cs typeface="Calibri"/>
              </a:rPr>
              <a:t>for</a:t>
            </a:r>
            <a:r>
              <a:rPr lang="en-US" sz="1200" kern="1200" dirty="0">
                <a:solidFill>
                  <a:schemeClr val="tx1"/>
                </a:solidFill>
                <a:effectLst/>
                <a:latin typeface="+mn-lt"/>
                <a:ea typeface="MS PGothic"/>
                <a:cs typeface="Calibri"/>
              </a:rPr>
              <a:t> major services. Common examples of major services include emergency room, hospitalization, and outpatient surgery.</a:t>
            </a:r>
          </a:p>
          <a:p>
            <a:pPr marL="285750" indent="-285750">
              <a:buFont typeface="Arial" panose="020B0604020202020204" pitchFamily="34" charset="0"/>
              <a:buChar char="•"/>
            </a:pPr>
            <a:endParaRPr lang="en-US" sz="1200" kern="1200" dirty="0">
              <a:solidFill>
                <a:schemeClr val="tx1"/>
              </a:solidFill>
              <a:effectLst/>
              <a:latin typeface="+mn-lt"/>
              <a:ea typeface="MS PGothic"/>
              <a:cs typeface="Calibri"/>
            </a:endParaRPr>
          </a:p>
          <a:p>
            <a:pPr marL="285750" indent="-285750">
              <a:buFont typeface="Arial" panose="020B0604020202020204" pitchFamily="34" charset="0"/>
              <a:buChar char="•"/>
            </a:pPr>
            <a:endParaRPr lang="en-US" sz="1400" kern="1200" dirty="0">
              <a:solidFill>
                <a:schemeClr val="tx1"/>
              </a:solidFill>
              <a:effectLst/>
              <a:latin typeface="+mn-lt"/>
              <a:ea typeface="MS PGothic" panose="020B0600070205080204" pitchFamily="34" charset="-128"/>
              <a:cs typeface="MS PGothic" charset="0"/>
            </a:endParaRPr>
          </a:p>
          <a:p>
            <a:pPr fontAlgn="base"/>
            <a:r>
              <a:rPr lang="en-US" sz="1200" kern="1200" dirty="0">
                <a:solidFill>
                  <a:schemeClr val="tx1"/>
                </a:solidFill>
                <a:effectLst/>
                <a:latin typeface="+mn-lt"/>
                <a:ea typeface="MS PGothic"/>
                <a:cs typeface="Calibri"/>
              </a:rPr>
              <a:t>No matter which plan you choose:  ​</a:t>
            </a:r>
          </a:p>
          <a:p>
            <a:pPr marL="285750" lvl="0" indent="-285750" fontAlgn="base">
              <a:buFont typeface="Arial" panose="020B0604020202020204" pitchFamily="34" charset="0"/>
              <a:buChar char="•"/>
            </a:pPr>
            <a:r>
              <a:rPr lang="en-US" sz="1200" kern="1200" dirty="0">
                <a:solidFill>
                  <a:schemeClr val="tx1"/>
                </a:solidFill>
                <a:effectLst/>
                <a:latin typeface="+mn-lt"/>
                <a:ea typeface="MS PGothic"/>
                <a:cs typeface="Calibri"/>
              </a:rPr>
              <a:t>You’ll have exclusive access to Kaiser Permanente’s award-winning doctors and facilities, which are all connected by one of the largest networks of electronic health records.  ​</a:t>
            </a:r>
          </a:p>
          <a:p>
            <a:pPr marL="285750" lvl="0" indent="-285750" fontAlgn="base">
              <a:buFont typeface="Arial" panose="020B0604020202020204" pitchFamily="34" charset="0"/>
              <a:buChar char="•"/>
            </a:pPr>
            <a:r>
              <a:rPr lang="en-US" sz="1200" kern="1200" dirty="0">
                <a:solidFill>
                  <a:schemeClr val="tx1"/>
                </a:solidFill>
                <a:effectLst/>
                <a:latin typeface="+mn-lt"/>
                <a:ea typeface="MS PGothic"/>
                <a:cs typeface="Calibri"/>
              </a:rPr>
              <a:t>Preventive care, such as health screenings, physical exams, and vaccinations, come at no additional cost  ​</a:t>
            </a:r>
          </a:p>
          <a:p>
            <a:pPr marL="285750" indent="-285750" fontAlgn="base">
              <a:buFont typeface="Arial" panose="020B0604020202020204" pitchFamily="34" charset="0"/>
              <a:buChar char="•"/>
            </a:pPr>
            <a:r>
              <a:rPr lang="en-US" sz="1200" dirty="0">
                <a:ea typeface="MS PGothic"/>
                <a:cs typeface="Calibri"/>
              </a:rPr>
              <a:t>You are covered for urgent</a:t>
            </a:r>
            <a:r>
              <a:rPr lang="en-US" sz="1200" kern="1200" dirty="0">
                <a:solidFill>
                  <a:schemeClr val="tx1"/>
                </a:solidFill>
                <a:effectLst/>
                <a:latin typeface="+mn-lt"/>
                <a:ea typeface="MS PGothic"/>
                <a:cs typeface="Calibri"/>
              </a:rPr>
              <a:t> and emergency care anywhere in the world.  ​</a:t>
            </a:r>
          </a:p>
          <a:p>
            <a:pPr marL="285750" lvl="0" indent="-285750" fontAlgn="base">
              <a:buFont typeface="Arial" panose="020B0604020202020204" pitchFamily="34" charset="0"/>
              <a:buChar char="•"/>
            </a:pPr>
            <a:r>
              <a:rPr lang="en-US" sz="1200" kern="1200" dirty="0">
                <a:solidFill>
                  <a:schemeClr val="tx1"/>
                </a:solidFill>
                <a:effectLst/>
                <a:latin typeface="+mn-lt"/>
                <a:ea typeface="MS PGothic"/>
                <a:cs typeface="Calibri"/>
              </a:rPr>
              <a:t>And, you will have access to exclusive wellness resources such as healthy lifestyle programs, online wellness tools, personal wellness coaching, and health classes. </a:t>
            </a:r>
          </a:p>
          <a:p>
            <a:r>
              <a:rPr lang="en-US" sz="1200" i="1" kern="1200" dirty="0">
                <a:solidFill>
                  <a:schemeClr val="tx1"/>
                </a:solidFill>
                <a:effectLst/>
                <a:latin typeface="+mn-lt"/>
                <a:ea typeface="MS PGothic"/>
                <a:cs typeface="Calibri"/>
              </a:rPr>
              <a:t> </a:t>
            </a:r>
            <a:endParaRPr lang="en-US" sz="1200" kern="1200" dirty="0">
              <a:solidFill>
                <a:schemeClr val="tx1"/>
              </a:solidFill>
              <a:effectLst/>
              <a:latin typeface="+mn-lt"/>
              <a:ea typeface="MS PGothic"/>
              <a:cs typeface="Calibri"/>
            </a:endParaRPr>
          </a:p>
          <a:p>
            <a:r>
              <a:rPr lang="en-US" sz="1200" b="1" kern="1200" dirty="0">
                <a:solidFill>
                  <a:schemeClr val="tx1"/>
                </a:solidFill>
                <a:effectLst/>
                <a:latin typeface="+mn-lt"/>
                <a:ea typeface="MS PGothic"/>
                <a:cs typeface="Calibri"/>
              </a:rPr>
              <a:t>Review your full plan details at mybenefits.kp.org/PEBB </a:t>
            </a:r>
          </a:p>
          <a:p>
            <a:endParaRPr lang="en-US" sz="1200" b="0" dirty="0">
              <a:solidFill>
                <a:schemeClr val="tx1"/>
              </a:solidFill>
              <a:latin typeface="Arial" panose="020B0604020202020204" pitchFamily="34" charset="0"/>
              <a:ea typeface="Calibri" panose="020F0502020204030204"/>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853216" rtl="0" eaLnBrk="1" fontAlgn="auto" latinLnBrk="0" hangingPunct="1">
              <a:lnSpc>
                <a:spcPct val="100000"/>
              </a:lnSpc>
              <a:spcBef>
                <a:spcPts val="0"/>
              </a:spcBef>
              <a:spcAft>
                <a:spcPts val="0"/>
              </a:spcAft>
              <a:buClrTx/>
              <a:buSzTx/>
              <a:buFontTx/>
              <a:buNone/>
              <a:tabLst/>
              <a:defRPr/>
            </a:pPr>
            <a:fld id="{7AC2AD96-5BFA-ED41-B2D6-EA2206C510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5321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31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1220-80D6-1462-AE2E-AF708D7AF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1EC31-4B41-8DFF-6497-66D6A6DDF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596FE7-E898-68F6-353F-0B1FB7506E18}"/>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5" name="Footer Placeholder 4">
            <a:extLst>
              <a:ext uri="{FF2B5EF4-FFF2-40B4-BE49-F238E27FC236}">
                <a16:creationId xmlns:a16="http://schemas.microsoft.com/office/drawing/2014/main" id="{1F3B30F8-4505-5CC1-CFC7-A65A280E2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6B478-88FF-3A91-09D2-06AC153744ED}"/>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148555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054F-22C4-E51C-9AB5-4BFCA66D8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2E76B0-CE42-AEF7-15A7-A7C302534F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DB70A-8DB1-2448-FA55-45EAE9894146}"/>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5" name="Footer Placeholder 4">
            <a:extLst>
              <a:ext uri="{FF2B5EF4-FFF2-40B4-BE49-F238E27FC236}">
                <a16:creationId xmlns:a16="http://schemas.microsoft.com/office/drawing/2014/main" id="{703D833F-910A-DCDC-7B28-CB5DE9DFD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78673-D036-DECD-CDDA-521815E60979}"/>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351599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B73543-EBEA-46D9-B127-764775EF6A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222CE-3DF0-9036-F965-544E3727B4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5554CA-1A70-3505-82A7-5444F8B7E387}"/>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5" name="Footer Placeholder 4">
            <a:extLst>
              <a:ext uri="{FF2B5EF4-FFF2-40B4-BE49-F238E27FC236}">
                <a16:creationId xmlns:a16="http://schemas.microsoft.com/office/drawing/2014/main" id="{FE92774A-9FD6-4986-4F9B-7D10B70BC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88EA-B548-915E-BEF7-8A1C7D80419C}"/>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312795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5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Overall message">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05DFD1D2-D6BA-4A78-8426-DBD717ACBD0B}"/>
              </a:ext>
            </a:extLst>
          </p:cNvPr>
          <p:cNvSpPr>
            <a:spLocks noGrp="1"/>
          </p:cNvSpPr>
          <p:nvPr>
            <p:ph type="dt" sz="quarter" idx="11"/>
          </p:nvPr>
        </p:nvSpPr>
        <p:spPr>
          <a:ln/>
        </p:spPr>
        <p:txBody>
          <a:bodyPr/>
          <a:lstStyle>
            <a:lvl1pPr>
              <a:defRPr/>
            </a:lvl1pPr>
          </a:lstStyle>
          <a:p>
            <a:pPr>
              <a:defRPr/>
            </a:pPr>
            <a:endParaRPr lang="en-US" altLang="en-US"/>
          </a:p>
        </p:txBody>
      </p:sp>
      <p:sp>
        <p:nvSpPr>
          <p:cNvPr id="4" name="Slide Number Placeholder 1">
            <a:extLst>
              <a:ext uri="{FF2B5EF4-FFF2-40B4-BE49-F238E27FC236}">
                <a16:creationId xmlns:a16="http://schemas.microsoft.com/office/drawing/2014/main" id="{F7D0832C-A71D-5F48-97CB-6BE5D38D08AE}"/>
              </a:ext>
            </a:extLst>
          </p:cNvPr>
          <p:cNvSpPr>
            <a:spLocks noGrp="1"/>
          </p:cNvSpPr>
          <p:nvPr>
            <p:ph type="sldNum" sz="quarter" idx="4"/>
          </p:nvPr>
        </p:nvSpPr>
        <p:spPr>
          <a:xfrm>
            <a:off x="460008" y="6451688"/>
            <a:ext cx="1670123" cy="304566"/>
          </a:xfrm>
          <a:prstGeom prst="rect">
            <a:avLst/>
          </a:prstGeom>
        </p:spPr>
        <p:txBody>
          <a:bodyPr/>
          <a:lstStyle>
            <a:lvl1pPr>
              <a:defRPr sz="800">
                <a:solidFill>
                  <a:schemeClr val="bg1"/>
                </a:solidFill>
                <a:latin typeface="Arial" charset="0"/>
                <a:ea typeface="Arial" charset="0"/>
                <a:cs typeface="Arial" charset="0"/>
              </a:defRPr>
            </a:lvl1pPr>
          </a:lstStyle>
          <a:p>
            <a:fld id="{8C8B385D-DF67-E241-B0BF-76B80A8E743B}" type="slidenum">
              <a:rPr lang="en-US" smtClean="0"/>
              <a:pPr/>
              <a:t>‹#›</a:t>
            </a:fld>
            <a:r>
              <a:rPr lang="en-US"/>
              <a:t> |  2021 BROKER UPDATE</a:t>
            </a:r>
          </a:p>
        </p:txBody>
      </p:sp>
    </p:spTree>
    <p:extLst>
      <p:ext uri="{BB962C8B-B14F-4D97-AF65-F5344CB8AC3E}">
        <p14:creationId xmlns:p14="http://schemas.microsoft.com/office/powerpoint/2010/main" val="59367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2305ADC-3F11-6D43-BC4E-F47478FD98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01203" y="6096000"/>
            <a:ext cx="2006600" cy="228600"/>
          </a:xfrm>
          <a:prstGeom prst="rect">
            <a:avLst/>
          </a:prstGeom>
        </p:spPr>
      </p:pic>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78470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19" name="Text Placeholder 6">
            <a:extLst>
              <a:ext uri="{FF2B5EF4-FFF2-40B4-BE49-F238E27FC236}">
                <a16:creationId xmlns:a16="http://schemas.microsoft.com/office/drawing/2014/main" id="{20C1CC71-BBCF-B043-BEDB-1D26576E2C8E}"/>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pic>
        <p:nvPicPr>
          <p:cNvPr id="7" name="Graphic 6">
            <a:extLst>
              <a:ext uri="{FF2B5EF4-FFF2-40B4-BE49-F238E27FC236}">
                <a16:creationId xmlns:a16="http://schemas.microsoft.com/office/drawing/2014/main" id="{D4E0FF9A-694C-214B-A301-B07375D47C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1146491535"/>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7" name="Text Placeholder 10"/>
          <p:cNvSpPr>
            <a:spLocks noGrp="1"/>
          </p:cNvSpPr>
          <p:nvPr>
            <p:ph type="body" sz="quarter" idx="14" hasCustomPrompt="1"/>
          </p:nvPr>
        </p:nvSpPr>
        <p:spPr>
          <a:xfrm>
            <a:off x="306373" y="202589"/>
            <a:ext cx="3806854" cy="194651"/>
          </a:xfrm>
          <a:prstGeom prst="rect">
            <a:avLst/>
          </a:prstGeom>
        </p:spPr>
        <p:txBody>
          <a:bodyPr wrap="none">
            <a:noAutofit/>
          </a:bodyPr>
          <a:lstStyle>
            <a:lvl1pPr marL="0" indent="0" algn="l">
              <a:buNone/>
              <a:defRPr sz="1100" baseline="0">
                <a:solidFill>
                  <a:schemeClr val="tx1">
                    <a:lumMod val="75000"/>
                    <a:lumOff val="25000"/>
                  </a:schemeClr>
                </a:solidFill>
              </a:defRPr>
            </a:lvl1pPr>
          </a:lstStyle>
          <a:p>
            <a:pPr lvl="0"/>
            <a:r>
              <a:rPr lang="en-US"/>
              <a:t>CONTENT DESCRIPTION (optional)</a:t>
            </a:r>
          </a:p>
        </p:txBody>
      </p:sp>
      <p:sp>
        <p:nvSpPr>
          <p:cNvPr id="8" name="Text Placeholder 10"/>
          <p:cNvSpPr>
            <a:spLocks noGrp="1"/>
          </p:cNvSpPr>
          <p:nvPr>
            <p:ph type="body" sz="quarter" idx="15" hasCustomPrompt="1"/>
          </p:nvPr>
        </p:nvSpPr>
        <p:spPr>
          <a:xfrm>
            <a:off x="7984467" y="202589"/>
            <a:ext cx="3806854" cy="194651"/>
          </a:xfrm>
          <a:prstGeom prst="rect">
            <a:avLst/>
          </a:prstGeom>
        </p:spPr>
        <p:txBody>
          <a:bodyPr wrap="none">
            <a:noAutofit/>
          </a:bodyPr>
          <a:lstStyle>
            <a:lvl1pPr marL="0" indent="0" algn="r">
              <a:buNone/>
              <a:defRPr sz="1100" baseline="0">
                <a:solidFill>
                  <a:schemeClr val="tx1">
                    <a:lumMod val="75000"/>
                    <a:lumOff val="25000"/>
                  </a:schemeClr>
                </a:solidFill>
              </a:defRPr>
            </a:lvl1pPr>
          </a:lstStyle>
          <a:p>
            <a:pPr lvl="0"/>
            <a:r>
              <a:rPr lang="en-US"/>
              <a:t>DEPARTMENT NAME (optional)</a:t>
            </a:r>
          </a:p>
        </p:txBody>
      </p:sp>
      <p:sp>
        <p:nvSpPr>
          <p:cNvPr id="2" name="Title 1"/>
          <p:cNvSpPr>
            <a:spLocks noGrp="1"/>
          </p:cNvSpPr>
          <p:nvPr>
            <p:ph type="title" hasCustomPrompt="1"/>
          </p:nvPr>
        </p:nvSpPr>
        <p:spPr>
          <a:xfrm>
            <a:off x="876982" y="705681"/>
            <a:ext cx="8838049" cy="1004888"/>
          </a:xfrm>
          <a:prstGeom prst="rect">
            <a:avLst/>
          </a:prstGeom>
        </p:spPr>
        <p:txBody>
          <a:bodyPr/>
          <a:lstStyle>
            <a:lvl1pPr>
              <a:defRPr sz="3000" baseline="0"/>
            </a:lvl1pPr>
          </a:lstStyle>
          <a:p>
            <a:r>
              <a:rPr lang="en-US"/>
              <a:t>Basic 1 Column Slide To Start. Title can go to Two lines.</a:t>
            </a:r>
          </a:p>
        </p:txBody>
      </p:sp>
      <p:sp>
        <p:nvSpPr>
          <p:cNvPr id="6" name="Content Placeholder 5"/>
          <p:cNvSpPr>
            <a:spLocks noGrp="1"/>
          </p:cNvSpPr>
          <p:nvPr>
            <p:ph sz="quarter" idx="19"/>
          </p:nvPr>
        </p:nvSpPr>
        <p:spPr>
          <a:xfrm>
            <a:off x="876982" y="1761996"/>
            <a:ext cx="8838049" cy="4152900"/>
          </a:xfrm>
          <a:prstGeom prst="rect">
            <a:avLst/>
          </a:prstGeom>
        </p:spPr>
        <p:txBody>
          <a:bodyPr/>
          <a:lstStyle>
            <a:lvl1pPr>
              <a:defRPr sz="1714"/>
            </a:lvl1pPr>
            <a:lvl2pPr>
              <a:defRPr sz="1714"/>
            </a:lvl2pPr>
            <a:lvl3pPr>
              <a:defRPr sz="1714"/>
            </a:lvl3pPr>
            <a:lvl4pPr>
              <a:defRPr sz="1714"/>
            </a:lvl4pPr>
            <a:lvl5pPr>
              <a:defRPr sz="171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Logo&#10;&#10;Description automatically generated">
            <a:extLst>
              <a:ext uri="{FF2B5EF4-FFF2-40B4-BE49-F238E27FC236}">
                <a16:creationId xmlns:a16="http://schemas.microsoft.com/office/drawing/2014/main" id="{FD6A72C5-D601-2E8C-9706-2D760F63B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73184" y="6336792"/>
            <a:ext cx="2407920" cy="274320"/>
          </a:xfrm>
          <a:prstGeom prst="rect">
            <a:avLst/>
          </a:prstGeom>
        </p:spPr>
      </p:pic>
    </p:spTree>
    <p:extLst>
      <p:ext uri="{BB962C8B-B14F-4D97-AF65-F5344CB8AC3E}">
        <p14:creationId xmlns:p14="http://schemas.microsoft.com/office/powerpoint/2010/main" val="89131473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877CCD-237F-6644-9D4D-13A298D87926}"/>
              </a:ext>
            </a:extLst>
          </p:cNvPr>
          <p:cNvSpPr>
            <a:spLocks noGrp="1"/>
          </p:cNvSpPr>
          <p:nvPr>
            <p:ph type="body" sz="quarter" idx="12" hasCustomPrompt="1"/>
          </p:nvPr>
        </p:nvSpPr>
        <p:spPr>
          <a:xfrm>
            <a:off x="990600" y="228600"/>
            <a:ext cx="7848600" cy="1524000"/>
          </a:xfrm>
          <a:prstGeom prst="rect">
            <a:avLst/>
          </a:prstGeom>
        </p:spPr>
        <p:txBody>
          <a:bodyPr anchor="b"/>
          <a:lstStyle/>
          <a:p>
            <a:pPr lvl="0"/>
            <a:r>
              <a:rPr lang="en-US"/>
              <a:t>Header</a:t>
            </a:r>
          </a:p>
        </p:txBody>
      </p:sp>
      <p:sp>
        <p:nvSpPr>
          <p:cNvPr id="13" name="Content Placeholder 18">
            <a:extLst>
              <a:ext uri="{FF2B5EF4-FFF2-40B4-BE49-F238E27FC236}">
                <a16:creationId xmlns:a16="http://schemas.microsoft.com/office/drawing/2014/main" id="{05CF68A4-57D8-8F4E-88A0-13C678FD46F7}"/>
              </a:ext>
            </a:extLst>
          </p:cNvPr>
          <p:cNvSpPr>
            <a:spLocks noGrp="1"/>
          </p:cNvSpPr>
          <p:nvPr>
            <p:ph sz="quarter" idx="13" hasCustomPrompt="1"/>
          </p:nvPr>
        </p:nvSpPr>
        <p:spPr>
          <a:xfrm>
            <a:off x="992188" y="1828800"/>
            <a:ext cx="6932612" cy="1447800"/>
          </a:xfrm>
          <a:prstGeom prst="rect">
            <a:avLst/>
          </a:prstGeom>
        </p:spPr>
        <p:txBody>
          <a:bodyPr/>
          <a:lstStyle>
            <a:lvl1pPr>
              <a:lnSpc>
                <a:spcPts val="2200"/>
              </a:lnSpc>
              <a:spcBef>
                <a:spcPts val="1100"/>
              </a:spcBef>
              <a:defRPr sz="1500" b="0" i="0">
                <a:solidFill>
                  <a:srgbClr val="0077B3"/>
                </a:solidFill>
                <a:latin typeface="Arial" panose="020B0604020202020204" pitchFamily="34" charset="0"/>
                <a:cs typeface="Arial" panose="020B0604020202020204" pitchFamily="34" charset="0"/>
              </a:defRPr>
            </a:lvl1pPr>
          </a:lstStyle>
          <a:p>
            <a:pPr marL="12700" marR="5080">
              <a:lnSpc>
                <a:spcPct val="122200"/>
              </a:lnSpc>
              <a:spcBef>
                <a:spcPts val="100"/>
              </a:spcBef>
              <a:defRPr/>
            </a:pPr>
            <a:r>
              <a:rPr lang="en-US" sz="1500">
                <a:solidFill>
                  <a:srgbClr val="0077B3"/>
                </a:solidFill>
                <a:latin typeface="Arial"/>
                <a:cs typeface="Arial"/>
              </a:rPr>
              <a:t>Introduction</a:t>
            </a:r>
          </a:p>
        </p:txBody>
      </p:sp>
      <p:sp>
        <p:nvSpPr>
          <p:cNvPr id="7" name="Text Placeholder 6">
            <a:extLst>
              <a:ext uri="{FF2B5EF4-FFF2-40B4-BE49-F238E27FC236}">
                <a16:creationId xmlns:a16="http://schemas.microsoft.com/office/drawing/2014/main" id="{65D623CB-4F2F-AA42-976A-551D132FBD96}"/>
              </a:ext>
            </a:extLst>
          </p:cNvPr>
          <p:cNvSpPr>
            <a:spLocks noGrp="1"/>
          </p:cNvSpPr>
          <p:nvPr>
            <p:ph type="body" sz="quarter" idx="14" hasCustomPrompt="1"/>
          </p:nvPr>
        </p:nvSpPr>
        <p:spPr>
          <a:xfrm>
            <a:off x="1013763" y="6160994"/>
            <a:ext cx="7041775" cy="376518"/>
          </a:xfrm>
          <a:prstGeom prst="rect">
            <a:avLst/>
          </a:prstGeom>
        </p:spPr>
        <p:txBody>
          <a:bodyPr anchor="b"/>
          <a:lstStyle>
            <a:lvl1pPr>
              <a:lnSpc>
                <a:spcPct val="100000"/>
              </a:lnSpc>
              <a:defRPr sz="900" b="1" i="0">
                <a:latin typeface="Arial" panose="020B0604020202020204" pitchFamily="34" charset="0"/>
                <a:cs typeface="Arial" panose="020B0604020202020204" pitchFamily="34" charset="0"/>
              </a:defRPr>
            </a:lvl1pPr>
            <a:lvl5pPr>
              <a:lnSpc>
                <a:spcPts val="900"/>
              </a:lnSpc>
              <a:spcBef>
                <a:spcPts val="0"/>
              </a:spcBef>
              <a:defRPr/>
            </a:lvl5pPr>
          </a:lstStyle>
          <a:p>
            <a:pPr lvl="0"/>
            <a:r>
              <a:rPr lang="en-US"/>
              <a:t>Source</a:t>
            </a:r>
          </a:p>
        </p:txBody>
      </p:sp>
      <p:sp>
        <p:nvSpPr>
          <p:cNvPr id="18" name="Text Placeholder 18">
            <a:extLst>
              <a:ext uri="{FF2B5EF4-FFF2-40B4-BE49-F238E27FC236}">
                <a16:creationId xmlns:a16="http://schemas.microsoft.com/office/drawing/2014/main" id="{E47A2AC9-517A-0340-B170-F524EA09BD60}"/>
              </a:ext>
            </a:extLst>
          </p:cNvPr>
          <p:cNvSpPr>
            <a:spLocks noGrp="1"/>
          </p:cNvSpPr>
          <p:nvPr>
            <p:ph type="body" sz="quarter" idx="17" hasCustomPrompt="1"/>
          </p:nvPr>
        </p:nvSpPr>
        <p:spPr>
          <a:xfrm>
            <a:off x="1014655" y="3308684"/>
            <a:ext cx="2206663" cy="835587"/>
          </a:xfrm>
          <a:prstGeom prst="rect">
            <a:avLst/>
          </a:prstGeom>
        </p:spPr>
        <p:txBody>
          <a:bodyPr/>
          <a:lstStyle>
            <a:lvl1pPr>
              <a:lnSpc>
                <a:spcPct val="100000"/>
              </a:lnSpc>
              <a:defRPr sz="1300">
                <a:solidFill>
                  <a:srgbClr val="003B70"/>
                </a:solidFill>
              </a:defRPr>
            </a:lvl1pPr>
            <a:lvl2pPr>
              <a:defRPr>
                <a:solidFill>
                  <a:srgbClr val="90CDF1"/>
                </a:solidFill>
              </a:defRPr>
            </a:lvl2pPr>
            <a:lvl3pPr>
              <a:defRPr>
                <a:solidFill>
                  <a:srgbClr val="D0491A"/>
                </a:solidFill>
              </a:defRPr>
            </a:lvl3pPr>
            <a:lvl4pPr>
              <a:defRPr>
                <a:solidFill>
                  <a:srgbClr val="90CDF1"/>
                </a:solidFill>
              </a:defRPr>
            </a:lvl4pPr>
            <a:lvl5pPr>
              <a:defRPr>
                <a:solidFill>
                  <a:srgbClr val="90CDF1"/>
                </a:solidFill>
              </a:defRPr>
            </a:lvl5pPr>
          </a:lstStyle>
          <a:p>
            <a:pPr lvl="0"/>
            <a:r>
              <a:rPr lang="en-US"/>
              <a:t>Lead</a:t>
            </a:r>
          </a:p>
        </p:txBody>
      </p:sp>
      <p:sp>
        <p:nvSpPr>
          <p:cNvPr id="20" name="Text Placeholder 18">
            <a:extLst>
              <a:ext uri="{FF2B5EF4-FFF2-40B4-BE49-F238E27FC236}">
                <a16:creationId xmlns:a16="http://schemas.microsoft.com/office/drawing/2014/main" id="{AA3FF1D9-063B-CB4B-B1EB-D0FC19A97A6D}"/>
              </a:ext>
            </a:extLst>
          </p:cNvPr>
          <p:cNvSpPr>
            <a:spLocks noGrp="1"/>
          </p:cNvSpPr>
          <p:nvPr>
            <p:ph type="body" sz="quarter" idx="18" hasCustomPrompt="1"/>
          </p:nvPr>
        </p:nvSpPr>
        <p:spPr>
          <a:xfrm>
            <a:off x="1014655" y="4296671"/>
            <a:ext cx="2206663" cy="1447800"/>
          </a:xfrm>
          <a:prstGeom prst="rect">
            <a:avLst/>
          </a:prstGeom>
        </p:spPr>
        <p:txBody>
          <a:bodyPr/>
          <a:lstStyle>
            <a:lvl1pPr>
              <a:lnSpc>
                <a:spcPct val="100000"/>
              </a:lnSpc>
              <a:defRPr sz="1200" b="0" i="0">
                <a:solidFill>
                  <a:srgbClr val="003B70"/>
                </a:solidFill>
                <a:latin typeface="Arial" panose="020B0604020202020204" pitchFamily="34" charset="0"/>
                <a:cs typeface="Arial" panose="020B0604020202020204" pitchFamily="34" charset="0"/>
              </a:defRPr>
            </a:lvl1pPr>
            <a:lvl2pPr>
              <a:defRPr>
                <a:solidFill>
                  <a:srgbClr val="90CDF1"/>
                </a:solidFill>
              </a:defRPr>
            </a:lvl2pPr>
            <a:lvl3pPr>
              <a:defRPr>
                <a:solidFill>
                  <a:srgbClr val="90CDF1"/>
                </a:solidFill>
              </a:defRPr>
            </a:lvl3pPr>
            <a:lvl4pPr>
              <a:defRPr sz="1200" b="0" strike="noStrike" baseline="0">
                <a:solidFill>
                  <a:srgbClr val="D0491A"/>
                </a:solidFill>
              </a:defRPr>
            </a:lvl4pPr>
            <a:lvl5pPr>
              <a:defRPr>
                <a:solidFill>
                  <a:srgbClr val="90CDF1"/>
                </a:solidFill>
              </a:defRPr>
            </a:lvl5pPr>
          </a:lstStyle>
          <a:p>
            <a:pPr lvl="0"/>
            <a:r>
              <a:rPr lang="en-US"/>
              <a:t>Description</a:t>
            </a:r>
          </a:p>
        </p:txBody>
      </p:sp>
      <p:pic>
        <p:nvPicPr>
          <p:cNvPr id="10" name="Graphic 9">
            <a:extLst>
              <a:ext uri="{FF2B5EF4-FFF2-40B4-BE49-F238E27FC236}">
                <a16:creationId xmlns:a16="http://schemas.microsoft.com/office/drawing/2014/main" id="{75F2FCFB-C110-4849-A217-BFE71A9B2D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692300" y="6251379"/>
            <a:ext cx="2074985" cy="228600"/>
          </a:xfrm>
          <a:prstGeom prst="rect">
            <a:avLst/>
          </a:prstGeom>
        </p:spPr>
      </p:pic>
    </p:spTree>
    <p:extLst>
      <p:ext uri="{BB962C8B-B14F-4D97-AF65-F5344CB8AC3E}">
        <p14:creationId xmlns:p14="http://schemas.microsoft.com/office/powerpoint/2010/main" val="3713538843"/>
      </p:ext>
    </p:extLst>
  </p:cSld>
  <p:clrMapOvr>
    <a:masterClrMapping/>
  </p:clrMapOvr>
  <p:extLst>
    <p:ext uri="{DCECCB84-F9BA-43D5-87BE-67443E8EF086}">
      <p15:sldGuideLst xmlns:p15="http://schemas.microsoft.com/office/powerpoint/2012/main">
        <p15:guide id="1" pos="60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583168" y="1106485"/>
            <a:ext cx="5032466" cy="680357"/>
          </a:xfrm>
          <a:prstGeom prst="rect">
            <a:avLst/>
          </a:prstGeom>
        </p:spPr>
        <p:txBody>
          <a:bodyPr lIns="0" tIns="0" rIns="0" bIns="0"/>
          <a:lstStyle>
            <a:lvl1pPr>
              <a:defRPr sz="4286" b="1" i="0">
                <a:solidFill>
                  <a:srgbClr val="0083BB"/>
                </a:solidFill>
                <a:latin typeface="Arial Black"/>
                <a:cs typeface="Arial Black"/>
              </a:defRPr>
            </a:lvl1pPr>
          </a:lstStyle>
          <a:p>
            <a:endParaRPr/>
          </a:p>
        </p:txBody>
      </p:sp>
      <p:sp>
        <p:nvSpPr>
          <p:cNvPr id="3" name="Holder 3"/>
          <p:cNvSpPr>
            <a:spLocks noGrp="1"/>
          </p:cNvSpPr>
          <p:nvPr>
            <p:ph type="body" idx="1"/>
          </p:nvPr>
        </p:nvSpPr>
        <p:spPr>
          <a:xfrm>
            <a:off x="609941" y="1577340"/>
            <a:ext cx="10978923" cy="452628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4147593" y="6377940"/>
            <a:ext cx="3903617"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40" y="6377940"/>
            <a:ext cx="2805724"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9/22/2023</a:t>
            </a:fld>
            <a:endParaRPr lang="en-US"/>
          </a:p>
        </p:txBody>
      </p:sp>
      <p:sp>
        <p:nvSpPr>
          <p:cNvPr id="6" name="Holder 6"/>
          <p:cNvSpPr>
            <a:spLocks noGrp="1"/>
          </p:cNvSpPr>
          <p:nvPr>
            <p:ph type="sldNum" sz="quarter" idx="7"/>
          </p:nvPr>
        </p:nvSpPr>
        <p:spPr>
          <a:xfrm>
            <a:off x="8783139" y="6377940"/>
            <a:ext cx="2805724"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444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B994-9C07-F310-98BE-695E0D3E66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DEE7B-BDAB-2B7D-37B0-1D20A73955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4EAB9-7CFD-B173-6FF6-DBAE95CAD608}"/>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5" name="Footer Placeholder 4">
            <a:extLst>
              <a:ext uri="{FF2B5EF4-FFF2-40B4-BE49-F238E27FC236}">
                <a16:creationId xmlns:a16="http://schemas.microsoft.com/office/drawing/2014/main" id="{C92DA700-2196-BEC8-251A-239A9A4A0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DEAF0-CECD-40A3-C83F-0C680F8DBDD2}"/>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33864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B358-1D47-C31D-EC48-945D710D64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6590A0-7A01-BBEF-71A5-1623404F19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E9588F-E480-73AD-8393-BB12EEBFB82C}"/>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5" name="Footer Placeholder 4">
            <a:extLst>
              <a:ext uri="{FF2B5EF4-FFF2-40B4-BE49-F238E27FC236}">
                <a16:creationId xmlns:a16="http://schemas.microsoft.com/office/drawing/2014/main" id="{8C51FA8B-7C01-3BAF-AEE8-343BCDCEC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4EB8D-8440-ED66-6765-9C5333F7573F}"/>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113525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A8D5D-C2D5-699D-4BEB-E2398AF66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428E8A-B6CF-28C1-0C7F-F106D889E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CDE7C4-6040-98AA-A40A-39816B0917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5A0B9-7360-1321-B2FA-61E836B50A0C}"/>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6" name="Footer Placeholder 5">
            <a:extLst>
              <a:ext uri="{FF2B5EF4-FFF2-40B4-BE49-F238E27FC236}">
                <a16:creationId xmlns:a16="http://schemas.microsoft.com/office/drawing/2014/main" id="{75037510-9C5B-41C7-78ED-82C6CA81AF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B4ECE-849F-047E-0C88-5D8AC66F8429}"/>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252496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890-F2D9-87F6-715F-C0B55B4AFC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E36F4-E50E-BDA3-0416-F30880C0B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08286-FB29-D4B0-78D4-55861BAAA9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68D4CE-E6AE-4504-1D19-E093ADCC4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3CE78F-C720-8512-91F8-043F986AE9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FFBFC-5678-7846-08B4-5627C12B8AF1}"/>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8" name="Footer Placeholder 7">
            <a:extLst>
              <a:ext uri="{FF2B5EF4-FFF2-40B4-BE49-F238E27FC236}">
                <a16:creationId xmlns:a16="http://schemas.microsoft.com/office/drawing/2014/main" id="{6607EAD5-716C-01E8-7754-777B5001AF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B7F1E2-6178-E6ED-D2D5-5C21CC46F93F}"/>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246110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F1E6-98A0-C703-4FF2-5DE788F4EF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E58221-E604-5FF7-0F94-9EFD11653137}"/>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4" name="Footer Placeholder 3">
            <a:extLst>
              <a:ext uri="{FF2B5EF4-FFF2-40B4-BE49-F238E27FC236}">
                <a16:creationId xmlns:a16="http://schemas.microsoft.com/office/drawing/2014/main" id="{B0DE245D-A866-2551-CA9B-B4B29A76C5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5E594-0F37-B20C-5AD7-A12F285E0C96}"/>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3702224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74CE29-54C2-A4BF-E00A-7A86AF857916}"/>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3" name="Footer Placeholder 2">
            <a:extLst>
              <a:ext uri="{FF2B5EF4-FFF2-40B4-BE49-F238E27FC236}">
                <a16:creationId xmlns:a16="http://schemas.microsoft.com/office/drawing/2014/main" id="{EDC437BD-267E-F193-209E-0C628120A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7B910D-DB56-B6A7-058A-3B1F8D11802F}"/>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2079437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FDCA-4C02-55A8-9ADE-EB4213AE9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931FBE-C483-7B20-2B43-1370EA151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FC50CA-F666-F0AE-5C19-BE4134793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8C36FC-6992-6430-195C-B703E057F588}"/>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6" name="Footer Placeholder 5">
            <a:extLst>
              <a:ext uri="{FF2B5EF4-FFF2-40B4-BE49-F238E27FC236}">
                <a16:creationId xmlns:a16="http://schemas.microsoft.com/office/drawing/2014/main" id="{6E3FD20B-951F-DCC6-5FC0-317D8402FB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DD2E8-A41C-ECBF-927D-578C920E94ED}"/>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154103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3A34-9B21-FE53-A5EF-C8B38C8E1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0EE076-F76F-85C9-1509-9F781F854E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367A26-2E35-00BF-74BD-674FA9595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BBB9-D7CD-B21F-FF3F-3B273EFD6DF9}"/>
              </a:ext>
            </a:extLst>
          </p:cNvPr>
          <p:cNvSpPr>
            <a:spLocks noGrp="1"/>
          </p:cNvSpPr>
          <p:nvPr>
            <p:ph type="dt" sz="half" idx="10"/>
          </p:nvPr>
        </p:nvSpPr>
        <p:spPr/>
        <p:txBody>
          <a:bodyPr/>
          <a:lstStyle/>
          <a:p>
            <a:fld id="{FE31AFA4-97E3-4F98-A5A9-C05A500E8051}" type="datetimeFigureOut">
              <a:rPr lang="en-US" smtClean="0"/>
              <a:t>9/22/2023</a:t>
            </a:fld>
            <a:endParaRPr lang="en-US"/>
          </a:p>
        </p:txBody>
      </p:sp>
      <p:sp>
        <p:nvSpPr>
          <p:cNvPr id="6" name="Footer Placeholder 5">
            <a:extLst>
              <a:ext uri="{FF2B5EF4-FFF2-40B4-BE49-F238E27FC236}">
                <a16:creationId xmlns:a16="http://schemas.microsoft.com/office/drawing/2014/main" id="{5B852EB3-9B29-4BE4-01F1-81790A4C5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608C0-1327-B5FD-FD91-7BAD5ED33BBF}"/>
              </a:ext>
            </a:extLst>
          </p:cNvPr>
          <p:cNvSpPr>
            <a:spLocks noGrp="1"/>
          </p:cNvSpPr>
          <p:nvPr>
            <p:ph type="sldNum" sz="quarter" idx="12"/>
          </p:nvPr>
        </p:nvSpPr>
        <p:spPr/>
        <p:txBody>
          <a:bodyPr/>
          <a:lstStyle/>
          <a:p>
            <a:fld id="{25338719-01DE-4946-A1A2-4095F48C5E66}" type="slidenum">
              <a:rPr lang="en-US" smtClean="0"/>
              <a:t>‹#›</a:t>
            </a:fld>
            <a:endParaRPr lang="en-US"/>
          </a:p>
        </p:txBody>
      </p:sp>
    </p:spTree>
    <p:extLst>
      <p:ext uri="{BB962C8B-B14F-4D97-AF65-F5344CB8AC3E}">
        <p14:creationId xmlns:p14="http://schemas.microsoft.com/office/powerpoint/2010/main" val="1171408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801C8-9576-1C83-5334-936D59110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AB4AD1-4B3A-583B-15BF-9523C6A90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29CB6-92F0-5B1C-BE89-8F687074F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AFA4-97E3-4F98-A5A9-C05A500E8051}" type="datetimeFigureOut">
              <a:rPr lang="en-US" smtClean="0"/>
              <a:t>9/22/2023</a:t>
            </a:fld>
            <a:endParaRPr lang="en-US"/>
          </a:p>
        </p:txBody>
      </p:sp>
      <p:sp>
        <p:nvSpPr>
          <p:cNvPr id="5" name="Footer Placeholder 4">
            <a:extLst>
              <a:ext uri="{FF2B5EF4-FFF2-40B4-BE49-F238E27FC236}">
                <a16:creationId xmlns:a16="http://schemas.microsoft.com/office/drawing/2014/main" id="{7287A0DA-77B0-20E6-E067-53230C010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E924CF-E1CE-F8D8-9BDF-5F0632D3CC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8719-01DE-4946-A1A2-4095F48C5E66}" type="slidenum">
              <a:rPr lang="en-US" smtClean="0"/>
              <a:t>‹#›</a:t>
            </a:fld>
            <a:endParaRPr lang="en-US"/>
          </a:p>
        </p:txBody>
      </p:sp>
    </p:spTree>
    <p:extLst>
      <p:ext uri="{BB962C8B-B14F-4D97-AF65-F5344CB8AC3E}">
        <p14:creationId xmlns:p14="http://schemas.microsoft.com/office/powerpoint/2010/main" val="341463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86A128A_FE120649.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jp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hyperlink" Target="https://healthy.kaiserpermanente.org/health-wellness/coronavirus-information/vaccine-appointments" TargetMode="External"/><Relationship Id="rId7" Type="http://schemas.openxmlformats.org/officeDocument/2006/relationships/image" Target="../media/image46.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8.sv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46.svg"/><Relationship Id="rId3" Type="http://schemas.openxmlformats.org/officeDocument/2006/relationships/image" Target="../media/image57.jpg"/><Relationship Id="rId7" Type="http://schemas.openxmlformats.org/officeDocument/2006/relationships/image" Target="../media/image48.svg"/><Relationship Id="rId12"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png"/><Relationship Id="rId11" Type="http://schemas.openxmlformats.org/officeDocument/2006/relationships/image" Target="../media/image38.svg"/><Relationship Id="rId5" Type="http://schemas.openxmlformats.org/officeDocument/2006/relationships/image" Target="../media/image59.svg"/><Relationship Id="rId10" Type="http://schemas.openxmlformats.org/officeDocument/2006/relationships/image" Target="../media/image37.png"/><Relationship Id="rId4" Type="http://schemas.openxmlformats.org/officeDocument/2006/relationships/image" Target="../media/image58.png"/><Relationship Id="rId9" Type="http://schemas.openxmlformats.org/officeDocument/2006/relationships/image" Target="../media/image61.sv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18" Type="http://schemas.openxmlformats.org/officeDocument/2006/relationships/image" Target="../media/image75.png"/><Relationship Id="rId3" Type="http://schemas.openxmlformats.org/officeDocument/2006/relationships/image" Target="../media/image62.jpg"/><Relationship Id="rId7" Type="http://schemas.openxmlformats.org/officeDocument/2006/relationships/image" Target="../media/image66.svg"/><Relationship Id="rId12" Type="http://schemas.openxmlformats.org/officeDocument/2006/relationships/image" Target="../media/image71.png"/><Relationship Id="rId17" Type="http://schemas.openxmlformats.org/officeDocument/2006/relationships/image" Target="../media/image38.svg"/><Relationship Id="rId2" Type="http://schemas.openxmlformats.org/officeDocument/2006/relationships/notesSlide" Target="../notesSlides/notesSlide16.xml"/><Relationship Id="rId16"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4.svg"/><Relationship Id="rId10" Type="http://schemas.openxmlformats.org/officeDocument/2006/relationships/image" Target="../media/image69.png"/><Relationship Id="rId19" Type="http://schemas.openxmlformats.org/officeDocument/2006/relationships/image" Target="../media/image76.sv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png"/></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sv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80.png"/><Relationship Id="rId11" Type="http://schemas.openxmlformats.org/officeDocument/2006/relationships/image" Target="../media/image85.svg"/><Relationship Id="rId5" Type="http://schemas.openxmlformats.org/officeDocument/2006/relationships/image" Target="../media/image79.sv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jpeg"/><Relationship Id="rId7" Type="http://schemas.openxmlformats.org/officeDocument/2006/relationships/image" Target="../media/image38.sv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92.svg"/><Relationship Id="rId5" Type="http://schemas.openxmlformats.org/officeDocument/2006/relationships/image" Target="../media/image88.sv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90.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5.sv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4.png"/><Relationship Id="rId5" Type="http://schemas.openxmlformats.org/officeDocument/2006/relationships/image" Target="../media/image66.sv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kp.org/mentalhealth"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jpeg"/><Relationship Id="rId7" Type="http://schemas.openxmlformats.org/officeDocument/2006/relationships/image" Target="../media/image3.sv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5.emf"/><Relationship Id="rId10" Type="http://schemas.openxmlformats.org/officeDocument/2006/relationships/image" Target="../media/image18.svg"/><Relationship Id="rId4" Type="http://schemas.openxmlformats.org/officeDocument/2006/relationships/hyperlink" Target="https://healthy.kaiserpermanente.org/health/care/!ut/p/a0/NctNDoIwEEDhs7BwWQewSHXXCF5B2w1pmhEaSkumVa7vT-LyJe8DDXfQwbzcaLKLwfhPK4shI5039D5gSsxGYycXRriBBj2vQ5oiZfvMA-EDiZBAzes-0rgr_-hnvruh7KxHUFw0dSk6zmpeNayqes5k31xYJ0pxbFt5ktcDrMsiNlkUb25EuSU!/" TargetMode="Externa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microsoft.com/office/2018/10/relationships/comments" Target="../comments/modernComment_156_1B72E6C3.xml"/><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98977B-1A6C-1849-B49A-D7EFD464253F}"/>
              </a:ext>
            </a:extLst>
          </p:cNvPr>
          <p:cNvPicPr>
            <a:picLocks noChangeAspect="1"/>
          </p:cNvPicPr>
          <p:nvPr/>
        </p:nvPicPr>
        <p:blipFill>
          <a:blip r:embed="rId3"/>
          <a:srcRect t="7022" b="7022"/>
          <a:stretch/>
        </p:blipFill>
        <p:spPr>
          <a:xfrm flipH="1">
            <a:off x="155" y="0"/>
            <a:ext cx="12191688" cy="5894738"/>
          </a:xfrm>
          <a:prstGeom prst="rect">
            <a:avLst/>
          </a:prstGeom>
        </p:spPr>
      </p:pic>
      <p:sp>
        <p:nvSpPr>
          <p:cNvPr id="5" name="Rectangle 4">
            <a:extLst>
              <a:ext uri="{FF2B5EF4-FFF2-40B4-BE49-F238E27FC236}">
                <a16:creationId xmlns:a16="http://schemas.microsoft.com/office/drawing/2014/main" id="{5563A4CC-799C-0D4F-9B42-6E2209D6AFB4}"/>
              </a:ext>
            </a:extLst>
          </p:cNvPr>
          <p:cNvSpPr/>
          <p:nvPr/>
        </p:nvSpPr>
        <p:spPr>
          <a:xfrm>
            <a:off x="-155" y="0"/>
            <a:ext cx="12191688" cy="5894738"/>
          </a:xfrm>
          <a:prstGeom prst="rect">
            <a:avLst/>
          </a:prstGeom>
          <a:gradFill flip="none" rotWithShape="1">
            <a:gsLst>
              <a:gs pos="0">
                <a:schemeClr val="accent1">
                  <a:lumMod val="5000"/>
                  <a:lumOff val="95000"/>
                  <a:alpha val="0"/>
                </a:schemeClr>
              </a:gs>
              <a:gs pos="74000">
                <a:schemeClr val="tx1">
                  <a:lumMod val="50000"/>
                  <a:lumOff val="50000"/>
                  <a:alpha val="46340"/>
                </a:schemeClr>
              </a:gs>
              <a:gs pos="83000">
                <a:schemeClr val="tx1">
                  <a:lumMod val="50000"/>
                  <a:lumOff val="50000"/>
                  <a:alpha val="45948"/>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E97B14A-CC6B-F549-A344-B89C367FBA28}"/>
              </a:ext>
            </a:extLst>
          </p:cNvPr>
          <p:cNvCxnSpPr>
            <a:cxnSpLocks/>
          </p:cNvCxnSpPr>
          <p:nvPr/>
        </p:nvCxnSpPr>
        <p:spPr>
          <a:xfrm>
            <a:off x="0" y="5894742"/>
            <a:ext cx="12191688" cy="0"/>
          </a:xfrm>
          <a:prstGeom prst="line">
            <a:avLst/>
          </a:prstGeom>
          <a:ln w="101600">
            <a:solidFill>
              <a:srgbClr val="92CCF0"/>
            </a:solidFill>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BD194A67-486D-A446-9F85-C2F8A93AE3C9}"/>
              </a:ext>
            </a:extLst>
          </p:cNvPr>
          <p:cNvGrpSpPr/>
          <p:nvPr/>
        </p:nvGrpSpPr>
        <p:grpSpPr>
          <a:xfrm>
            <a:off x="586498" y="2575983"/>
            <a:ext cx="6874025" cy="1457212"/>
            <a:chOff x="845990" y="388837"/>
            <a:chExt cx="6874025" cy="1457212"/>
          </a:xfrm>
        </p:grpSpPr>
        <p:sp>
          <p:nvSpPr>
            <p:cNvPr id="11" name="TextBox 10">
              <a:extLst>
                <a:ext uri="{FF2B5EF4-FFF2-40B4-BE49-F238E27FC236}">
                  <a16:creationId xmlns:a16="http://schemas.microsoft.com/office/drawing/2014/main" id="{7CC63AB0-2F37-5C45-A27D-7E7F8C751057}"/>
                </a:ext>
              </a:extLst>
            </p:cNvPr>
            <p:cNvSpPr txBox="1"/>
            <p:nvPr/>
          </p:nvSpPr>
          <p:spPr>
            <a:xfrm>
              <a:off x="865240" y="388837"/>
              <a:ext cx="5367204" cy="246221"/>
            </a:xfrm>
            <a:prstGeom prst="rect">
              <a:avLst/>
            </a:prstGeom>
            <a:noFill/>
          </p:spPr>
          <p:txBody>
            <a:bodyPr wrap="square" lIns="0" tIns="0" rIns="0" bIns="0">
              <a:spAutoFit/>
            </a:bodyPr>
            <a:lstStyle/>
            <a:p>
              <a:pPr eaLnBrk="1" fontAlgn="auto" hangingPunct="1">
                <a:spcBef>
                  <a:spcPts val="0"/>
                </a:spcBef>
                <a:spcAft>
                  <a:spcPts val="300"/>
                </a:spcAft>
                <a:defRPr/>
              </a:pPr>
              <a:r>
                <a:rPr lang="en-US" sz="1600" kern="0">
                  <a:solidFill>
                    <a:schemeClr val="bg1"/>
                  </a:solidFill>
                  <a:latin typeface="+mn-lt"/>
                  <a:ea typeface="+mn-ea"/>
                  <a:cs typeface="Arial Narrow"/>
                </a:rPr>
                <a:t>2024 </a:t>
              </a:r>
              <a:r>
                <a:rPr lang="en-US" sz="1600" kern="0" dirty="0">
                  <a:solidFill>
                    <a:schemeClr val="bg1"/>
                  </a:solidFill>
                  <a:latin typeface="+mn-lt"/>
                  <a:ea typeface="+mn-ea"/>
                  <a:cs typeface="Arial Narrow"/>
                </a:rPr>
                <a:t>PEBB Open Enrollment</a:t>
              </a:r>
              <a:endParaRPr lang="es-US" sz="1600" dirty="0">
                <a:solidFill>
                  <a:schemeClr val="bg1"/>
                </a:solidFill>
              </a:endParaRPr>
            </a:p>
          </p:txBody>
        </p:sp>
        <p:sp>
          <p:nvSpPr>
            <p:cNvPr id="12" name="TextBox 11">
              <a:extLst>
                <a:ext uri="{FF2B5EF4-FFF2-40B4-BE49-F238E27FC236}">
                  <a16:creationId xmlns:a16="http://schemas.microsoft.com/office/drawing/2014/main" id="{C2C98FCF-DE6F-CF4A-B046-4CA8C3E3C62F}"/>
                </a:ext>
              </a:extLst>
            </p:cNvPr>
            <p:cNvSpPr txBox="1"/>
            <p:nvPr/>
          </p:nvSpPr>
          <p:spPr>
            <a:xfrm>
              <a:off x="845990" y="797044"/>
              <a:ext cx="6874025" cy="1049005"/>
            </a:xfrm>
            <a:prstGeom prst="rect">
              <a:avLst/>
            </a:prstGeom>
            <a:noFill/>
          </p:spPr>
          <p:txBody>
            <a:bodyPr wrap="square" lIns="0" tIns="0" rIns="0" bIns="0" rtlCol="0">
              <a:spAutoFit/>
            </a:bodyPr>
            <a:lstStyle/>
            <a:p>
              <a:pPr>
                <a:spcAft>
                  <a:spcPts val="500"/>
                </a:spcAft>
              </a:pPr>
              <a:r>
                <a:rPr lang="en-US" sz="4400" spc="-70" dirty="0">
                  <a:solidFill>
                    <a:schemeClr val="bg1"/>
                  </a:solidFill>
                </a:rPr>
                <a:t>Care for all that is you</a:t>
              </a:r>
            </a:p>
            <a:p>
              <a:r>
                <a:rPr lang="en-US" sz="2000" dirty="0">
                  <a:solidFill>
                    <a:schemeClr val="bg1"/>
                  </a:solidFill>
                </a:rPr>
                <a:t>With medical care designed to help you thrive</a:t>
              </a:r>
            </a:p>
          </p:txBody>
        </p:sp>
      </p:grpSp>
      <p:sp>
        <p:nvSpPr>
          <p:cNvPr id="9" name="TextBox 8">
            <a:extLst>
              <a:ext uri="{FF2B5EF4-FFF2-40B4-BE49-F238E27FC236}">
                <a16:creationId xmlns:a16="http://schemas.microsoft.com/office/drawing/2014/main" id="{3802268A-A440-544E-9DD3-97AC3AC42EA7}"/>
              </a:ext>
            </a:extLst>
          </p:cNvPr>
          <p:cNvSpPr txBox="1"/>
          <p:nvPr/>
        </p:nvSpPr>
        <p:spPr>
          <a:xfrm>
            <a:off x="3412242" y="6257136"/>
            <a:ext cx="5367204" cy="377026"/>
          </a:xfrm>
          <a:prstGeom prst="rect">
            <a:avLst/>
          </a:prstGeom>
          <a:noFill/>
        </p:spPr>
        <p:txBody>
          <a:bodyPr wrap="square" lIns="0" tIns="0" rIns="0" bIns="0">
            <a:spAutoFit/>
          </a:bodyPr>
          <a:lstStyle/>
          <a:p>
            <a:pPr algn="ctr" eaLnBrk="1" fontAlgn="auto" hangingPunct="1">
              <a:spcBef>
                <a:spcPts val="0"/>
              </a:spcBef>
              <a:spcAft>
                <a:spcPts val="300"/>
              </a:spcAft>
              <a:defRPr/>
            </a:pPr>
            <a:r>
              <a:rPr lang="es-US" sz="1100">
                <a:solidFill>
                  <a:schemeClr val="tx1">
                    <a:lumMod val="50000"/>
                    <a:lumOff val="50000"/>
                  </a:schemeClr>
                </a:solidFill>
              </a:rPr>
              <a:t>All plans offered and underwritten by Kaiser Foundation Health Plan of the Northwest.</a:t>
            </a:r>
          </a:p>
          <a:p>
            <a:pPr algn="ctr" eaLnBrk="1" fontAlgn="auto" hangingPunct="1">
              <a:spcBef>
                <a:spcPts val="0"/>
              </a:spcBef>
              <a:spcAft>
                <a:spcPts val="300"/>
              </a:spcAft>
              <a:defRPr/>
            </a:pPr>
            <a:r>
              <a:rPr lang="es-US" sz="1100">
                <a:solidFill>
                  <a:schemeClr val="tx1">
                    <a:lumMod val="50000"/>
                    <a:lumOff val="50000"/>
                  </a:schemeClr>
                </a:solidFill>
              </a:rPr>
              <a:t>500 NE Multnomah St., Suite 100, Portland, OR 97232.</a:t>
            </a:r>
          </a:p>
        </p:txBody>
      </p:sp>
    </p:spTree>
    <p:extLst>
      <p:ext uri="{BB962C8B-B14F-4D97-AF65-F5344CB8AC3E}">
        <p14:creationId xmlns:p14="http://schemas.microsoft.com/office/powerpoint/2010/main" val="1081331678"/>
      </p:ext>
    </p:extLst>
  </p:cSld>
  <p:clrMapOvr>
    <a:masterClrMapping/>
  </p:clrMapOvr>
  <mc:AlternateContent xmlns:mc="http://schemas.openxmlformats.org/markup-compatibility/2006" xmlns:p14="http://schemas.microsoft.com/office/powerpoint/2010/main">
    <mc:Choice Requires="p14">
      <p:transition spd="slow" p14:dur="2000" advTm="19932"/>
    </mc:Choice>
    <mc:Fallback xmlns="">
      <p:transition spd="slow" advTm="199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1" name="TextBox 2"/>
          <p:cNvSpPr txBox="1">
            <a:spLocks noChangeArrowheads="1"/>
          </p:cNvSpPr>
          <p:nvPr/>
        </p:nvSpPr>
        <p:spPr bwMode="auto">
          <a:xfrm>
            <a:off x="971422" y="1808289"/>
            <a:ext cx="6322450" cy="2118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1000"/>
              </a:spcAft>
              <a:buClr>
                <a:srgbClr val="0170C0"/>
              </a:buClr>
              <a:buSzPct val="100000"/>
              <a:buFont typeface="Wingdings" pitchFamily="2" charset="2"/>
              <a:buChar char="§"/>
            </a:pPr>
            <a:r>
              <a:rPr lang="en-US" sz="1600"/>
              <a:t>20-visit limit for chiropractic*</a:t>
            </a:r>
          </a:p>
          <a:p>
            <a:pPr>
              <a:spcAft>
                <a:spcPts val="1000"/>
              </a:spcAft>
              <a:buClr>
                <a:srgbClr val="0170C0"/>
              </a:buClr>
              <a:buSzPct val="100000"/>
              <a:buFont typeface="Wingdings" pitchFamily="2" charset="2"/>
              <a:buChar char="§"/>
            </a:pPr>
            <a:r>
              <a:rPr lang="en-US" sz="1600"/>
              <a:t>12-visit limit for acupuncture*</a:t>
            </a:r>
          </a:p>
          <a:p>
            <a:pPr>
              <a:spcAft>
                <a:spcPts val="1000"/>
              </a:spcAft>
              <a:buClr>
                <a:srgbClr val="0170C0"/>
              </a:buClr>
              <a:buSzPct val="100000"/>
              <a:buFont typeface="Wingdings" pitchFamily="2" charset="2"/>
              <a:buChar char="§"/>
            </a:pPr>
            <a:r>
              <a:rPr lang="en-US" sz="1600"/>
              <a:t>12-visit limit for massage therapy</a:t>
            </a:r>
          </a:p>
          <a:p>
            <a:pPr>
              <a:spcAft>
                <a:spcPts val="1000"/>
              </a:spcAft>
              <a:buClr>
                <a:srgbClr val="0170C0"/>
              </a:buClr>
              <a:buSzPct val="100000"/>
              <a:buFont typeface="Wingdings" pitchFamily="2" charset="2"/>
              <a:buChar char="§"/>
            </a:pPr>
            <a:r>
              <a:rPr lang="en-US" sz="1600"/>
              <a:t>Naturopathy services same as primary care benefit</a:t>
            </a:r>
          </a:p>
          <a:p>
            <a:pPr>
              <a:spcAft>
                <a:spcPts val="1000"/>
              </a:spcAft>
              <a:buClr>
                <a:srgbClr val="0170C0"/>
              </a:buClr>
              <a:buSzPct val="100000"/>
              <a:buFont typeface="Wingdings" pitchFamily="2" charset="2"/>
              <a:buChar char="§"/>
            </a:pPr>
            <a:r>
              <a:rPr lang="en-US" sz="1600"/>
              <a:t>No referral required</a:t>
            </a:r>
          </a:p>
          <a:p>
            <a:pPr>
              <a:spcAft>
                <a:spcPts val="1000"/>
              </a:spcAft>
              <a:buClr>
                <a:srgbClr val="0170C0"/>
              </a:buClr>
              <a:buSzPct val="100000"/>
              <a:buFont typeface="Wingdings" pitchFamily="2" charset="2"/>
              <a:buChar char="§"/>
            </a:pPr>
            <a:r>
              <a:rPr lang="en-US" sz="1600"/>
              <a:t>Services covered by CHP network</a:t>
            </a:r>
            <a:endParaRPr lang="en-US" sz="1600">
              <a:latin typeface="+mj-lt"/>
            </a:endParaRPr>
          </a:p>
        </p:txBody>
      </p:sp>
      <p:sp>
        <p:nvSpPr>
          <p:cNvPr id="11" name="Title 1">
            <a:extLst>
              <a:ext uri="{FF2B5EF4-FFF2-40B4-BE49-F238E27FC236}">
                <a16:creationId xmlns:a16="http://schemas.microsoft.com/office/drawing/2014/main" id="{4E80AA09-D1B8-F246-A42A-2F39926CE00C}"/>
              </a:ext>
            </a:extLst>
          </p:cNvPr>
          <p:cNvSpPr txBox="1">
            <a:spLocks/>
          </p:cNvSpPr>
          <p:nvPr/>
        </p:nvSpPr>
        <p:spPr bwMode="auto">
          <a:xfrm>
            <a:off x="971422" y="978408"/>
            <a:ext cx="8381569" cy="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200" b="1" dirty="0">
                <a:solidFill>
                  <a:schemeClr val="tx2"/>
                </a:solidFill>
              </a:rPr>
              <a:t>Alternative Care</a:t>
            </a:r>
          </a:p>
        </p:txBody>
      </p:sp>
      <p:pic>
        <p:nvPicPr>
          <p:cNvPr id="7" name="Graphic 6">
            <a:extLst>
              <a:ext uri="{FF2B5EF4-FFF2-40B4-BE49-F238E27FC236}">
                <a16:creationId xmlns:a16="http://schemas.microsoft.com/office/drawing/2014/main" id="{76F841D0-B807-2148-99E4-12C0258A808D}"/>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49050" b="17443"/>
          <a:stretch/>
        </p:blipFill>
        <p:spPr>
          <a:xfrm>
            <a:off x="8449816" y="1131713"/>
            <a:ext cx="2703807" cy="2935513"/>
          </a:xfrm>
          <a:prstGeom prst="rect">
            <a:avLst/>
          </a:prstGeom>
        </p:spPr>
      </p:pic>
      <p:graphicFrame>
        <p:nvGraphicFramePr>
          <p:cNvPr id="10" name="Table 4">
            <a:extLst>
              <a:ext uri="{FF2B5EF4-FFF2-40B4-BE49-F238E27FC236}">
                <a16:creationId xmlns:a16="http://schemas.microsoft.com/office/drawing/2014/main" id="{57150F60-B89B-4041-A0F9-D9A92B41F993}"/>
              </a:ext>
            </a:extLst>
          </p:cNvPr>
          <p:cNvGraphicFramePr>
            <a:graphicFrameLocks noGrp="1"/>
          </p:cNvGraphicFramePr>
          <p:nvPr/>
        </p:nvGraphicFramePr>
        <p:xfrm>
          <a:off x="809398" y="4215888"/>
          <a:ext cx="10826760" cy="1203960"/>
        </p:xfrm>
        <a:graphic>
          <a:graphicData uri="http://schemas.openxmlformats.org/drawingml/2006/table">
            <a:tbl>
              <a:tblPr firstRow="1">
                <a:tableStyleId>{5C22544A-7EE6-4342-B048-85BDC9FD1C3A}</a:tableStyleId>
              </a:tblPr>
              <a:tblGrid>
                <a:gridCol w="2830188">
                  <a:extLst>
                    <a:ext uri="{9D8B030D-6E8A-4147-A177-3AD203B41FA5}">
                      <a16:colId xmlns:a16="http://schemas.microsoft.com/office/drawing/2014/main" val="1301186548"/>
                    </a:ext>
                  </a:extLst>
                </a:gridCol>
                <a:gridCol w="1993287">
                  <a:extLst>
                    <a:ext uri="{9D8B030D-6E8A-4147-A177-3AD203B41FA5}">
                      <a16:colId xmlns:a16="http://schemas.microsoft.com/office/drawing/2014/main" val="3568303497"/>
                    </a:ext>
                  </a:extLst>
                </a:gridCol>
                <a:gridCol w="2038350">
                  <a:extLst>
                    <a:ext uri="{9D8B030D-6E8A-4147-A177-3AD203B41FA5}">
                      <a16:colId xmlns:a16="http://schemas.microsoft.com/office/drawing/2014/main" val="1334729506"/>
                    </a:ext>
                  </a:extLst>
                </a:gridCol>
                <a:gridCol w="2114550">
                  <a:extLst>
                    <a:ext uri="{9D8B030D-6E8A-4147-A177-3AD203B41FA5}">
                      <a16:colId xmlns:a16="http://schemas.microsoft.com/office/drawing/2014/main" val="3463470082"/>
                    </a:ext>
                  </a:extLst>
                </a:gridCol>
                <a:gridCol w="1850385">
                  <a:extLst>
                    <a:ext uri="{9D8B030D-6E8A-4147-A177-3AD203B41FA5}">
                      <a16:colId xmlns:a16="http://schemas.microsoft.com/office/drawing/2014/main" val="2154903773"/>
                    </a:ext>
                  </a:extLst>
                </a:gridCol>
              </a:tblGrid>
              <a:tr h="370840">
                <a:tc>
                  <a:txBody>
                    <a:bodyPr/>
                    <a:lstStyle/>
                    <a:p>
                      <a:pPr algn="ctr"/>
                      <a:r>
                        <a:rPr lang="en-US" sz="1100" dirty="0">
                          <a:solidFill>
                            <a:schemeClr val="bg1"/>
                          </a:solidFill>
                        </a:rPr>
                        <a:t>Plan benefits</a:t>
                      </a:r>
                    </a:p>
                  </a:txBody>
                  <a:tcPr anchor="ctr">
                    <a:lnB w="38100" cmpd="sng">
                      <a:noFill/>
                    </a:lnB>
                    <a:solidFill>
                      <a:schemeClr val="tx2"/>
                    </a:solidFill>
                  </a:tcPr>
                </a:tc>
                <a:tc>
                  <a:txBody>
                    <a:bodyPr/>
                    <a:lstStyle/>
                    <a:p>
                      <a:pPr algn="ctr"/>
                      <a:r>
                        <a:rPr lang="en-US" sz="1100" dirty="0">
                          <a:solidFill>
                            <a:schemeClr val="bg1"/>
                          </a:solidFill>
                        </a:rPr>
                        <a:t>Full-Time Traditional Copayment Plan</a:t>
                      </a:r>
                    </a:p>
                  </a:txBody>
                  <a:tcPr anchor="ctr">
                    <a:lnB w="38100" cmpd="sng">
                      <a:noFill/>
                    </a:lnB>
                    <a:solidFill>
                      <a:schemeClr val="tx2"/>
                    </a:solidFill>
                  </a:tcPr>
                </a:tc>
                <a:tc>
                  <a:txBody>
                    <a:bodyPr/>
                    <a:lstStyle/>
                    <a:p>
                      <a:pPr algn="ctr"/>
                      <a:r>
                        <a:rPr lang="en-US" sz="1100">
                          <a:solidFill>
                            <a:schemeClr val="bg1"/>
                          </a:solidFill>
                        </a:rPr>
                        <a:t>Full-Time $250 </a:t>
                      </a:r>
                    </a:p>
                    <a:p>
                      <a:pPr algn="ctr"/>
                      <a:r>
                        <a:rPr lang="en-US" sz="1100">
                          <a:solidFill>
                            <a:schemeClr val="bg1"/>
                          </a:solidFill>
                        </a:rPr>
                        <a:t>Deductible Plan</a:t>
                      </a:r>
                    </a:p>
                  </a:txBody>
                  <a:tcPr anchor="ctr">
                    <a:lnB w="38100" cmpd="sng">
                      <a:noFill/>
                    </a:lnB>
                    <a:solidFill>
                      <a:schemeClr val="tx2"/>
                    </a:solidFill>
                  </a:tcPr>
                </a:tc>
                <a:tc>
                  <a:txBody>
                    <a:bodyPr/>
                    <a:lstStyle/>
                    <a:p>
                      <a:pPr algn="ctr"/>
                      <a:r>
                        <a:rPr lang="en-US" sz="1100" dirty="0">
                          <a:solidFill>
                            <a:schemeClr val="bg1"/>
                          </a:solidFill>
                        </a:rPr>
                        <a:t>Part-Time Traditional Copayment Plan</a:t>
                      </a:r>
                    </a:p>
                  </a:txBody>
                  <a:tcPr anchor="ctr">
                    <a:lnB w="38100" cmpd="sng">
                      <a:noFill/>
                    </a:lnB>
                    <a:solidFill>
                      <a:schemeClr val="tx2"/>
                    </a:solidFill>
                  </a:tcPr>
                </a:tc>
                <a:tc>
                  <a:txBody>
                    <a:bodyPr/>
                    <a:lstStyle/>
                    <a:p>
                      <a:pPr algn="ctr"/>
                      <a:r>
                        <a:rPr lang="en-US" sz="1100" dirty="0">
                          <a:solidFill>
                            <a:schemeClr val="bg1"/>
                          </a:solidFill>
                        </a:rPr>
                        <a:t>Part-Time $250 </a:t>
                      </a:r>
                    </a:p>
                    <a:p>
                      <a:pPr algn="ctr"/>
                      <a:r>
                        <a:rPr lang="en-US" sz="1100" dirty="0">
                          <a:solidFill>
                            <a:schemeClr val="bg1"/>
                          </a:solidFill>
                        </a:rPr>
                        <a:t>Deductible Plan</a:t>
                      </a:r>
                    </a:p>
                  </a:txBody>
                  <a:tcPr anchor="ctr">
                    <a:lnB w="38100" cmpd="sng">
                      <a:noFill/>
                    </a:lnB>
                    <a:solidFill>
                      <a:schemeClr val="tx2"/>
                    </a:solidFill>
                  </a:tcPr>
                </a:tc>
                <a:extLst>
                  <a:ext uri="{0D108BD9-81ED-4DB2-BD59-A6C34878D82A}">
                    <a16:rowId xmlns:a16="http://schemas.microsoft.com/office/drawing/2014/main" val="2627558999"/>
                  </a:ext>
                </a:extLst>
              </a:tr>
              <a:tr h="130595">
                <a:tc>
                  <a:txBody>
                    <a:bodyPr/>
                    <a:lstStyle/>
                    <a:p>
                      <a:pPr algn="ctr"/>
                      <a:r>
                        <a:rPr lang="en-US" sz="1100"/>
                        <a:t>Self-referred chiropractic and acupuncture</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$10</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dirty="0"/>
                        <a:t>$10</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dirty="0"/>
                        <a:t>Not covered</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dirty="0"/>
                        <a:t>$10</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extLst>
                  <a:ext uri="{0D108BD9-81ED-4DB2-BD59-A6C34878D82A}">
                    <a16:rowId xmlns:a16="http://schemas.microsoft.com/office/drawing/2014/main" val="2666005541"/>
                  </a:ext>
                </a:extLst>
              </a:tr>
              <a:tr h="0">
                <a:tc>
                  <a:txBody>
                    <a:bodyPr/>
                    <a:lstStyle/>
                    <a:p>
                      <a:pPr algn="ctr"/>
                      <a:r>
                        <a:rPr lang="en-US" sz="1100"/>
                        <a:t>Self-referred massage therapy</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a:t>Not covered</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a:t>$25</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a:t>Not covered</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a:t>$25</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36000"/>
                      </a:schemeClr>
                    </a:solidFill>
                  </a:tcPr>
                </a:tc>
                <a:extLst>
                  <a:ext uri="{0D108BD9-81ED-4DB2-BD59-A6C34878D82A}">
                    <a16:rowId xmlns:a16="http://schemas.microsoft.com/office/drawing/2014/main" val="3863434575"/>
                  </a:ext>
                </a:extLst>
              </a:tr>
              <a:tr h="155046">
                <a:tc>
                  <a:txBody>
                    <a:bodyPr/>
                    <a:lstStyle/>
                    <a:p>
                      <a:pPr algn="ctr"/>
                      <a:r>
                        <a:rPr lang="en-US" sz="1100"/>
                        <a:t>Self-referred naturopathy</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36000"/>
                      </a:schemeClr>
                    </a:solidFill>
                  </a:tcPr>
                </a:tc>
                <a:tc>
                  <a:txBody>
                    <a:bodyPr/>
                    <a:lstStyle/>
                    <a:p>
                      <a:pPr algn="ctr"/>
                      <a:r>
                        <a:rPr lang="en-US" sz="1100"/>
                        <a:t>$5</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a:t>$5</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a:t>$30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36000"/>
                      </a:schemeClr>
                    </a:solidFill>
                  </a:tcPr>
                </a:tc>
                <a:tc>
                  <a:txBody>
                    <a:bodyPr/>
                    <a:lstStyle/>
                    <a:p>
                      <a:pPr algn="ctr"/>
                      <a:r>
                        <a:rPr lang="en-US" sz="1100" dirty="0"/>
                        <a:t>$30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36000"/>
                      </a:schemeClr>
                    </a:solidFill>
                  </a:tcPr>
                </a:tc>
                <a:extLst>
                  <a:ext uri="{0D108BD9-81ED-4DB2-BD59-A6C34878D82A}">
                    <a16:rowId xmlns:a16="http://schemas.microsoft.com/office/drawing/2014/main" val="1105266410"/>
                  </a:ext>
                </a:extLst>
              </a:tr>
            </a:tbl>
          </a:graphicData>
        </a:graphic>
      </p:graphicFrame>
      <p:sp>
        <p:nvSpPr>
          <p:cNvPr id="12" name="TextBox 11">
            <a:extLst>
              <a:ext uri="{FF2B5EF4-FFF2-40B4-BE49-F238E27FC236}">
                <a16:creationId xmlns:a16="http://schemas.microsoft.com/office/drawing/2014/main" id="{066D2266-9460-2148-89F4-E97A046F45D7}"/>
              </a:ext>
            </a:extLst>
          </p:cNvPr>
          <p:cNvSpPr txBox="1"/>
          <p:nvPr/>
        </p:nvSpPr>
        <p:spPr>
          <a:xfrm>
            <a:off x="853425" y="5611063"/>
            <a:ext cx="8265175" cy="230832"/>
          </a:xfrm>
          <a:prstGeom prst="rect">
            <a:avLst/>
          </a:prstGeom>
          <a:noFill/>
        </p:spPr>
        <p:txBody>
          <a:bodyPr wrap="square">
            <a:spAutoFit/>
          </a:bodyPr>
          <a:lstStyle/>
          <a:p>
            <a:r>
              <a:rPr lang="en-US" sz="900"/>
              <a:t>*All plans except for the part–time traditional plan have access to chiropractic and acupuncture services.</a:t>
            </a:r>
          </a:p>
        </p:txBody>
      </p:sp>
      <p:sp>
        <p:nvSpPr>
          <p:cNvPr id="13" name="TextBox 12">
            <a:extLst>
              <a:ext uri="{FF2B5EF4-FFF2-40B4-BE49-F238E27FC236}">
                <a16:creationId xmlns:a16="http://schemas.microsoft.com/office/drawing/2014/main" id="{9F054BE2-9FC7-6A49-9170-47B09B93053F}"/>
              </a:ext>
            </a:extLst>
          </p:cNvPr>
          <p:cNvSpPr txBox="1"/>
          <p:nvPr/>
        </p:nvSpPr>
        <p:spPr>
          <a:xfrm>
            <a:off x="7728472" y="437407"/>
            <a:ext cx="3857982" cy="523220"/>
          </a:xfrm>
          <a:prstGeom prst="rect">
            <a:avLst/>
          </a:prstGeom>
          <a:noFill/>
        </p:spPr>
        <p:txBody>
          <a:bodyPr wrap="square" rtlCol="0">
            <a:spAutoFit/>
          </a:bodyPr>
          <a:lstStyle/>
          <a:p>
            <a:pPr algn="r">
              <a:spcBef>
                <a:spcPts val="0"/>
              </a:spcBef>
            </a:pPr>
            <a:r>
              <a:rPr lang="en-US" sz="1400" dirty="0"/>
              <a:t>Find a provider at </a:t>
            </a:r>
          </a:p>
          <a:p>
            <a:pPr algn="r">
              <a:spcBef>
                <a:spcPts val="0"/>
              </a:spcBef>
              <a:spcAft>
                <a:spcPts val="984"/>
              </a:spcAft>
            </a:pPr>
            <a:r>
              <a:rPr lang="en-US" sz="1400" b="1" dirty="0">
                <a:solidFill>
                  <a:schemeClr val="tx2"/>
                </a:solidFill>
              </a:rPr>
              <a:t>CHPgroup.com</a:t>
            </a:r>
          </a:p>
        </p:txBody>
      </p:sp>
    </p:spTree>
    <p:extLst>
      <p:ext uri="{BB962C8B-B14F-4D97-AF65-F5344CB8AC3E}">
        <p14:creationId xmlns:p14="http://schemas.microsoft.com/office/powerpoint/2010/main" val="4262594121"/>
      </p:ext>
    </p:extLst>
  </p:cSld>
  <p:clrMapOvr>
    <a:masterClrMapping/>
  </p:clrMapOvr>
  <p:transition/>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EF6CC55-7CA3-574B-95D9-8F60C7AEA647}"/>
              </a:ext>
            </a:extLst>
          </p:cNvPr>
          <p:cNvPicPr>
            <a:picLocks noChangeAspect="1"/>
          </p:cNvPicPr>
          <p:nvPr/>
        </p:nvPicPr>
        <p:blipFill>
          <a:blip r:embed="rId3"/>
          <a:srcRect/>
          <a:stretch/>
        </p:blipFill>
        <p:spPr>
          <a:xfrm>
            <a:off x="8398564" y="3490"/>
            <a:ext cx="3793435" cy="6851019"/>
          </a:xfrm>
          <a:prstGeom prst="rect">
            <a:avLst/>
          </a:prstGeom>
        </p:spPr>
      </p:pic>
      <p:sp>
        <p:nvSpPr>
          <p:cNvPr id="20" name="object 4">
            <a:extLst>
              <a:ext uri="{FF2B5EF4-FFF2-40B4-BE49-F238E27FC236}">
                <a16:creationId xmlns:a16="http://schemas.microsoft.com/office/drawing/2014/main" id="{B3E7D9C5-CCE7-CE48-BF44-0E8EBA67913A}"/>
              </a:ext>
            </a:extLst>
          </p:cNvPr>
          <p:cNvSpPr/>
          <p:nvPr/>
        </p:nvSpPr>
        <p:spPr>
          <a:xfrm rot="5400000">
            <a:off x="9632631" y="4298631"/>
            <a:ext cx="1325302" cy="3793435"/>
          </a:xfrm>
          <a:custGeom>
            <a:avLst/>
            <a:gdLst/>
            <a:ahLst/>
            <a:cxnLst/>
            <a:rect l="l" t="t" r="r" b="b"/>
            <a:pathLst>
              <a:path w="3863340" h="5476875">
                <a:moveTo>
                  <a:pt x="0" y="0"/>
                </a:moveTo>
                <a:lnTo>
                  <a:pt x="0" y="5476875"/>
                </a:lnTo>
                <a:lnTo>
                  <a:pt x="3863339" y="5476875"/>
                </a:lnTo>
                <a:lnTo>
                  <a:pt x="3863339" y="0"/>
                </a:lnTo>
                <a:lnTo>
                  <a:pt x="0" y="0"/>
                </a:lnTo>
                <a:close/>
              </a:path>
            </a:pathLst>
          </a:custGeom>
          <a:gradFill>
            <a:gsLst>
              <a:gs pos="0">
                <a:schemeClr val="bg1">
                  <a:alpha val="0"/>
                  <a:lumMod val="0"/>
                </a:schemeClr>
              </a:gs>
              <a:gs pos="72000">
                <a:schemeClr val="tx1">
                  <a:alpha val="40000"/>
                </a:schemeClr>
              </a:gs>
            </a:gsLst>
            <a:lin ang="0" scaled="0"/>
          </a:gradFill>
          <a:effectLst>
            <a:reflection endPos="0" dir="5400000" sy="-100000" algn="bl" rotWithShape="0"/>
          </a:effectLst>
        </p:spPr>
        <p:txBody>
          <a:bodyPr wrap="square" lIns="0" tIns="0" rIns="0" bIns="0" rtlCol="0"/>
          <a:lstStyle/>
          <a:p>
            <a:endParaRPr dirty="0"/>
          </a:p>
        </p:txBody>
      </p:sp>
      <p:grpSp>
        <p:nvGrpSpPr>
          <p:cNvPr id="4" name="Group 3">
            <a:extLst>
              <a:ext uri="{FF2B5EF4-FFF2-40B4-BE49-F238E27FC236}">
                <a16:creationId xmlns:a16="http://schemas.microsoft.com/office/drawing/2014/main" id="{4D714722-CA1A-DF48-AD0D-3317342CDEC7}"/>
              </a:ext>
            </a:extLst>
          </p:cNvPr>
          <p:cNvGrpSpPr/>
          <p:nvPr/>
        </p:nvGrpSpPr>
        <p:grpSpPr>
          <a:xfrm>
            <a:off x="853426" y="978408"/>
            <a:ext cx="6447488" cy="4249313"/>
            <a:chOff x="853426" y="978408"/>
            <a:chExt cx="6447488" cy="4249313"/>
          </a:xfrm>
        </p:grpSpPr>
        <p:sp>
          <p:nvSpPr>
            <p:cNvPr id="15" name="TextBox 14">
              <a:extLst>
                <a:ext uri="{FF2B5EF4-FFF2-40B4-BE49-F238E27FC236}">
                  <a16:creationId xmlns:a16="http://schemas.microsoft.com/office/drawing/2014/main" id="{A10E2513-49E3-9846-8727-4338A7E35ED0}"/>
                </a:ext>
              </a:extLst>
            </p:cNvPr>
            <p:cNvSpPr txBox="1"/>
            <p:nvPr/>
          </p:nvSpPr>
          <p:spPr>
            <a:xfrm>
              <a:off x="1526138" y="2642398"/>
              <a:ext cx="4399174" cy="2585323"/>
            </a:xfrm>
            <a:prstGeom prst="rect">
              <a:avLst/>
            </a:prstGeom>
            <a:noFill/>
          </p:spPr>
          <p:txBody>
            <a:bodyPr wrap="square" rtlCol="0">
              <a:spAutoFit/>
            </a:bodyPr>
            <a:lstStyle/>
            <a:p>
              <a:pPr>
                <a:lnSpc>
                  <a:spcPct val="200000"/>
                </a:lnSpc>
                <a:spcBef>
                  <a:spcPts val="0"/>
                </a:spcBef>
                <a:spcAft>
                  <a:spcPts val="2200"/>
                </a:spcAft>
              </a:pPr>
              <a:r>
                <a:rPr lang="en-US" sz="1400" b="1" dirty="0">
                  <a:solidFill>
                    <a:srgbClr val="003B70"/>
                  </a:solidFill>
                  <a:latin typeface="Arial" panose="020B0604020202020204" pitchFamily="34" charset="0"/>
                  <a:cs typeface="Arial" panose="020B0604020202020204" pitchFamily="34" charset="0"/>
                </a:rPr>
                <a:t>Comprehensive eye exams</a:t>
              </a:r>
            </a:p>
            <a:p>
              <a:pPr>
                <a:spcBef>
                  <a:spcPts val="0"/>
                </a:spcBef>
                <a:spcAft>
                  <a:spcPts val="1600"/>
                </a:spcAft>
              </a:pPr>
              <a:r>
                <a:rPr lang="en-US" sz="1400" b="1" dirty="0">
                  <a:solidFill>
                    <a:srgbClr val="003B70"/>
                  </a:solidFill>
                  <a:latin typeface="Arial" panose="020B0604020202020204" pitchFamily="34" charset="0"/>
                  <a:cs typeface="Arial" panose="020B0604020202020204" pitchFamily="34" charset="0"/>
                </a:rPr>
                <a:t>Wide selection of eyeglass frames, ranging from value frames to designer brands</a:t>
              </a:r>
            </a:p>
            <a:p>
              <a:pPr>
                <a:lnSpc>
                  <a:spcPct val="200000"/>
                </a:lnSpc>
                <a:spcBef>
                  <a:spcPts val="0"/>
                </a:spcBef>
                <a:spcAft>
                  <a:spcPts val="2200"/>
                </a:spcAft>
              </a:pPr>
              <a:r>
                <a:rPr lang="en-US" sz="1400" b="1" dirty="0">
                  <a:solidFill>
                    <a:srgbClr val="003B70"/>
                  </a:solidFill>
                  <a:latin typeface="Arial" panose="020B0604020202020204" pitchFamily="34" charset="0"/>
                  <a:cs typeface="Arial" panose="020B0604020202020204" pitchFamily="34" charset="0"/>
                </a:rPr>
                <a:t>Reorder contact lenses online</a:t>
              </a:r>
            </a:p>
            <a:p>
              <a:pPr>
                <a:spcBef>
                  <a:spcPts val="0"/>
                </a:spcBef>
                <a:spcAft>
                  <a:spcPts val="984"/>
                </a:spcAft>
              </a:pPr>
              <a:r>
                <a:rPr lang="en-US" sz="1400" b="1" dirty="0">
                  <a:solidFill>
                    <a:srgbClr val="003B70"/>
                  </a:solidFill>
                  <a:latin typeface="Arial" panose="020B0604020202020204" pitchFamily="34" charset="0"/>
                  <a:cs typeface="Arial" panose="020B0604020202020204" pitchFamily="34" charset="0"/>
                </a:rPr>
                <a:t>No additional charge for shipping contact lenses or glasses</a:t>
              </a:r>
            </a:p>
          </p:txBody>
        </p:sp>
        <p:sp>
          <p:nvSpPr>
            <p:cNvPr id="14" name="Title 1">
              <a:extLst>
                <a:ext uri="{FF2B5EF4-FFF2-40B4-BE49-F238E27FC236}">
                  <a16:creationId xmlns:a16="http://schemas.microsoft.com/office/drawing/2014/main" id="{7482C4C9-1A3A-A245-8FC2-5EB4CFBB72F2}"/>
                </a:ext>
              </a:extLst>
            </p:cNvPr>
            <p:cNvSpPr txBox="1">
              <a:spLocks/>
            </p:cNvSpPr>
            <p:nvPr/>
          </p:nvSpPr>
          <p:spPr bwMode="auto">
            <a:xfrm>
              <a:off x="853426" y="978408"/>
              <a:ext cx="6447488" cy="112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000" b="1" dirty="0">
                  <a:solidFill>
                    <a:srgbClr val="00417B"/>
                  </a:solidFill>
                  <a:latin typeface="Arial"/>
                  <a:ea typeface="+mn-ea"/>
                  <a:cs typeface="Arial"/>
                </a:rPr>
                <a:t>Treating eye care as a part of your overall health</a:t>
              </a:r>
            </a:p>
            <a:p>
              <a:pPr>
                <a:spcBef>
                  <a:spcPts val="0"/>
                </a:spcBef>
                <a:spcAft>
                  <a:spcPts val="295"/>
                </a:spcAft>
              </a:pPr>
              <a:r>
                <a:rPr lang="en-US" sz="1400" spc="-5" dirty="0">
                  <a:solidFill>
                    <a:prstClr val="black">
                      <a:lumMod val="75000"/>
                      <a:lumOff val="25000"/>
                    </a:prstClr>
                  </a:solidFill>
                  <a:cs typeface="Arial"/>
                </a:rPr>
                <a:t>We care for the entire visual system and treat the eye as a component of your total health.</a:t>
              </a:r>
            </a:p>
          </p:txBody>
        </p:sp>
      </p:grpSp>
      <p:pic>
        <p:nvPicPr>
          <p:cNvPr id="19" name="Graphic 18">
            <a:extLst>
              <a:ext uri="{FF2B5EF4-FFF2-40B4-BE49-F238E27FC236}">
                <a16:creationId xmlns:a16="http://schemas.microsoft.com/office/drawing/2014/main" id="{1DF1D20C-3011-5D4B-8FED-A78D2A4D198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4826" y="6247887"/>
            <a:ext cx="2075526" cy="228659"/>
          </a:xfrm>
          <a:prstGeom prst="rect">
            <a:avLst/>
          </a:prstGeom>
        </p:spPr>
      </p:pic>
      <p:pic>
        <p:nvPicPr>
          <p:cNvPr id="17" name="Graphic 16">
            <a:extLst>
              <a:ext uri="{FF2B5EF4-FFF2-40B4-BE49-F238E27FC236}">
                <a16:creationId xmlns:a16="http://schemas.microsoft.com/office/drawing/2014/main" id="{ACB712ED-2787-8646-A85B-07D9C80D54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8924" y="4669972"/>
            <a:ext cx="571500" cy="571500"/>
          </a:xfrm>
          <a:prstGeom prst="rect">
            <a:avLst/>
          </a:prstGeom>
        </p:spPr>
      </p:pic>
      <p:pic>
        <p:nvPicPr>
          <p:cNvPr id="22" name="Graphic 21">
            <a:extLst>
              <a:ext uri="{FF2B5EF4-FFF2-40B4-BE49-F238E27FC236}">
                <a16:creationId xmlns:a16="http://schemas.microsoft.com/office/drawing/2014/main" id="{31636D6D-9766-A540-B110-068A6B973C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902" y="2692279"/>
            <a:ext cx="573024" cy="573024"/>
          </a:xfrm>
          <a:prstGeom prst="rect">
            <a:avLst/>
          </a:prstGeom>
        </p:spPr>
      </p:pic>
      <p:pic>
        <p:nvPicPr>
          <p:cNvPr id="23" name="Graphic 22">
            <a:extLst>
              <a:ext uri="{FF2B5EF4-FFF2-40B4-BE49-F238E27FC236}">
                <a16:creationId xmlns:a16="http://schemas.microsoft.com/office/drawing/2014/main" id="{7376354A-5289-E641-BCF8-7B32F437A4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3426" y="3320514"/>
            <a:ext cx="573024" cy="573024"/>
          </a:xfrm>
          <a:prstGeom prst="rect">
            <a:avLst/>
          </a:prstGeom>
        </p:spPr>
      </p:pic>
      <p:pic>
        <p:nvPicPr>
          <p:cNvPr id="24" name="Graphic 23">
            <a:extLst>
              <a:ext uri="{FF2B5EF4-FFF2-40B4-BE49-F238E27FC236}">
                <a16:creationId xmlns:a16="http://schemas.microsoft.com/office/drawing/2014/main" id="{BB2AA7F9-0522-A841-AEB5-C46BB2161D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3426" y="3979745"/>
            <a:ext cx="571500" cy="571500"/>
          </a:xfrm>
          <a:prstGeom prst="rect">
            <a:avLst/>
          </a:prstGeom>
        </p:spPr>
      </p:pic>
    </p:spTree>
    <p:extLst>
      <p:ext uri="{BB962C8B-B14F-4D97-AF65-F5344CB8AC3E}">
        <p14:creationId xmlns:p14="http://schemas.microsoft.com/office/powerpoint/2010/main" val="556472760"/>
      </p:ext>
    </p:extLst>
  </p:cSld>
  <p:clrMapOvr>
    <a:masterClrMapping/>
  </p:clrMapOvr>
  <mc:AlternateContent xmlns:mc="http://schemas.openxmlformats.org/markup-compatibility/2006" xmlns:p14="http://schemas.microsoft.com/office/powerpoint/2010/main">
    <mc:Choice Requires="p14">
      <p:transition spd="slow" p14:dur="2000" advTm="59453"/>
    </mc:Choice>
    <mc:Fallback xmlns="">
      <p:transition spd="slow" advTm="5945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166872-83DE-924A-B7B9-AC459D5B8F79}"/>
              </a:ext>
            </a:extLst>
          </p:cNvPr>
          <p:cNvSpPr txBox="1">
            <a:spLocks/>
          </p:cNvSpPr>
          <p:nvPr/>
        </p:nvSpPr>
        <p:spPr bwMode="auto">
          <a:xfrm>
            <a:off x="853425" y="977493"/>
            <a:ext cx="10854444" cy="681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000" b="1" dirty="0">
                <a:solidFill>
                  <a:srgbClr val="00417B"/>
                </a:solidFill>
                <a:latin typeface="Arial"/>
                <a:ea typeface="+mn-ea"/>
                <a:cs typeface="Arial"/>
              </a:rPr>
              <a:t>Vision care with Vision Essentials </a:t>
            </a:r>
          </a:p>
        </p:txBody>
      </p:sp>
      <p:sp>
        <p:nvSpPr>
          <p:cNvPr id="12" name="TextBox 2">
            <a:extLst>
              <a:ext uri="{FF2B5EF4-FFF2-40B4-BE49-F238E27FC236}">
                <a16:creationId xmlns:a16="http://schemas.microsoft.com/office/drawing/2014/main" id="{C932FA00-EE3E-A54E-B709-B4EFD7BD379B}"/>
              </a:ext>
            </a:extLst>
          </p:cNvPr>
          <p:cNvSpPr txBox="1">
            <a:spLocks noChangeArrowheads="1"/>
          </p:cNvSpPr>
          <p:nvPr/>
        </p:nvSpPr>
        <p:spPr bwMode="auto">
          <a:xfrm>
            <a:off x="6803136" y="2691063"/>
            <a:ext cx="4433727"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787"/>
              </a:spcAft>
            </a:pPr>
            <a:r>
              <a:rPr lang="en-US" sz="1600" dirty="0"/>
              <a:t>Close by when you need us:</a:t>
            </a:r>
          </a:p>
          <a:p>
            <a:pPr>
              <a:spcBef>
                <a:spcPts val="0"/>
              </a:spcBef>
              <a:spcAft>
                <a:spcPts val="787"/>
              </a:spcAft>
              <a:buClr>
                <a:srgbClr val="164777"/>
              </a:buClr>
              <a:buFont typeface="Wingdings" pitchFamily="2" charset="2"/>
              <a:buChar char="§"/>
            </a:pPr>
            <a:r>
              <a:rPr lang="en-US" sz="1600" b="1" dirty="0">
                <a:solidFill>
                  <a:srgbClr val="003B70"/>
                </a:solidFill>
                <a:latin typeface="Arial" panose="020B0604020202020204" pitchFamily="34" charset="0"/>
                <a:cs typeface="Arial" panose="020B0604020202020204" pitchFamily="34" charset="0"/>
              </a:rPr>
              <a:t>6 Vision Essentials locations</a:t>
            </a:r>
          </a:p>
          <a:p>
            <a:pPr>
              <a:spcBef>
                <a:spcPts val="0"/>
              </a:spcBef>
              <a:spcAft>
                <a:spcPts val="787"/>
              </a:spcAft>
              <a:buClr>
                <a:srgbClr val="164777"/>
              </a:buClr>
              <a:buFont typeface="Wingdings" pitchFamily="2" charset="2"/>
              <a:buChar char="§"/>
            </a:pPr>
            <a:r>
              <a:rPr lang="en-US" sz="1600" b="1" dirty="0">
                <a:solidFill>
                  <a:srgbClr val="003B70"/>
                </a:solidFill>
                <a:latin typeface="Arial" panose="020B0604020202020204" pitchFamily="34" charset="0"/>
                <a:cs typeface="Arial" panose="020B0604020202020204" pitchFamily="34" charset="0"/>
              </a:rPr>
              <a:t>Many locations in or near a </a:t>
            </a:r>
            <a:br>
              <a:rPr lang="en-US" sz="1600" b="1" dirty="0">
                <a:solidFill>
                  <a:srgbClr val="003B70"/>
                </a:solidFill>
                <a:latin typeface="Arial" panose="020B0604020202020204" pitchFamily="34" charset="0"/>
                <a:cs typeface="Arial" panose="020B0604020202020204" pitchFamily="34" charset="0"/>
              </a:rPr>
            </a:br>
            <a:r>
              <a:rPr lang="en-US" sz="1600" b="1" dirty="0">
                <a:solidFill>
                  <a:srgbClr val="003B70"/>
                </a:solidFill>
                <a:latin typeface="Arial" panose="020B0604020202020204" pitchFamily="34" charset="0"/>
                <a:cs typeface="Arial" panose="020B0604020202020204" pitchFamily="34" charset="0"/>
              </a:rPr>
              <a:t>Kaiser Permanente medical office</a:t>
            </a:r>
          </a:p>
          <a:p>
            <a:pPr>
              <a:spcBef>
                <a:spcPts val="0"/>
              </a:spcBef>
              <a:spcAft>
                <a:spcPts val="1968"/>
              </a:spcAft>
              <a:buClr>
                <a:srgbClr val="164777"/>
              </a:buClr>
              <a:buFont typeface="Wingdings" pitchFamily="2" charset="2"/>
              <a:buChar char="§"/>
            </a:pPr>
            <a:r>
              <a:rPr lang="en-US" sz="1600" b="1" dirty="0">
                <a:solidFill>
                  <a:srgbClr val="003B70"/>
                </a:solidFill>
                <a:latin typeface="Arial" panose="020B0604020202020204" pitchFamily="34" charset="0"/>
                <a:cs typeface="Arial" panose="020B0604020202020204" pitchFamily="34" charset="0"/>
              </a:rPr>
              <a:t>Affiliated providers in Eugene</a:t>
            </a:r>
            <a:endParaRPr lang="en-US" sz="1400" b="1" dirty="0">
              <a:solidFill>
                <a:srgbClr val="003B7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DF4E6B8-3605-9348-B1A6-1C4705D165B4}"/>
              </a:ext>
            </a:extLst>
          </p:cNvPr>
          <p:cNvSpPr/>
          <p:nvPr/>
        </p:nvSpPr>
        <p:spPr>
          <a:xfrm>
            <a:off x="5619750" y="4897088"/>
            <a:ext cx="5617113" cy="771668"/>
          </a:xfrm>
          <a:prstGeom prst="rect">
            <a:avLst/>
          </a:prstGeom>
          <a:solidFill>
            <a:srgbClr val="96CC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3A1F3F9-5EFC-0644-B85E-D0CA46FEB6DE}"/>
              </a:ext>
            </a:extLst>
          </p:cNvPr>
          <p:cNvSpPr/>
          <p:nvPr/>
        </p:nvSpPr>
        <p:spPr>
          <a:xfrm>
            <a:off x="6508973" y="5132881"/>
            <a:ext cx="4727890" cy="300082"/>
          </a:xfrm>
          <a:prstGeom prst="rect">
            <a:avLst/>
          </a:prstGeom>
        </p:spPr>
        <p:txBody>
          <a:bodyPr wrap="square">
            <a:spAutoFit/>
          </a:bodyPr>
          <a:lstStyle/>
          <a:p>
            <a:pPr>
              <a:spcBef>
                <a:spcPts val="0"/>
              </a:spcBef>
              <a:spcAft>
                <a:spcPts val="295"/>
              </a:spcAft>
            </a:pPr>
            <a:r>
              <a:rPr lang="en-US" sz="1350" dirty="0"/>
              <a:t>Visit </a:t>
            </a:r>
            <a:r>
              <a:rPr lang="en-US" sz="1350" b="1" dirty="0">
                <a:solidFill>
                  <a:srgbClr val="0070C0"/>
                </a:solidFill>
                <a:hlinkClick r:id="rId3">
                  <a:extLst>
                    <a:ext uri="{A12FA001-AC4F-418D-AE19-62706E023703}">
                      <ahyp:hlinkClr xmlns:ahyp="http://schemas.microsoft.com/office/drawing/2018/hyperlinkcolor" val="tx"/>
                    </a:ext>
                  </a:extLst>
                </a:hlinkClick>
              </a:rPr>
              <a:t>kp2020.org</a:t>
            </a:r>
            <a:r>
              <a:rPr lang="en-US" sz="1350" dirty="0">
                <a:solidFill>
                  <a:srgbClr val="0070C0"/>
                </a:solidFill>
              </a:rPr>
              <a:t> </a:t>
            </a:r>
            <a:r>
              <a:rPr lang="en-US" sz="1350" dirty="0"/>
              <a:t>to find a convenient location near you.</a:t>
            </a:r>
          </a:p>
        </p:txBody>
      </p:sp>
      <p:pic>
        <p:nvPicPr>
          <p:cNvPr id="9" name="Graphic 8">
            <a:extLst>
              <a:ext uri="{FF2B5EF4-FFF2-40B4-BE49-F238E27FC236}">
                <a16:creationId xmlns:a16="http://schemas.microsoft.com/office/drawing/2014/main" id="{1F3FF393-FA16-6348-AD1B-15D675E841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750" y="1420021"/>
            <a:ext cx="4953000" cy="4953000"/>
          </a:xfrm>
          <a:prstGeom prst="rect">
            <a:avLst/>
          </a:prstGeom>
        </p:spPr>
      </p:pic>
      <p:grpSp>
        <p:nvGrpSpPr>
          <p:cNvPr id="4" name="Group 3">
            <a:extLst>
              <a:ext uri="{FF2B5EF4-FFF2-40B4-BE49-F238E27FC236}">
                <a16:creationId xmlns:a16="http://schemas.microsoft.com/office/drawing/2014/main" id="{E70A5A2C-C352-5E43-B661-AF291F3BBB59}"/>
              </a:ext>
            </a:extLst>
          </p:cNvPr>
          <p:cNvGrpSpPr/>
          <p:nvPr/>
        </p:nvGrpSpPr>
        <p:grpSpPr>
          <a:xfrm>
            <a:off x="2273300" y="3429000"/>
            <a:ext cx="130175" cy="180975"/>
            <a:chOff x="444500" y="3276600"/>
            <a:chExt cx="192232" cy="317500"/>
          </a:xfrm>
        </p:grpSpPr>
        <p:sp>
          <p:nvSpPr>
            <p:cNvPr id="2" name="Oval 1">
              <a:extLst>
                <a:ext uri="{FF2B5EF4-FFF2-40B4-BE49-F238E27FC236}">
                  <a16:creationId xmlns:a16="http://schemas.microsoft.com/office/drawing/2014/main" id="{83D07820-5B0F-4B47-845C-65A3766DB665}"/>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riangle 2">
              <a:extLst>
                <a:ext uri="{FF2B5EF4-FFF2-40B4-BE49-F238E27FC236}">
                  <a16:creationId xmlns:a16="http://schemas.microsoft.com/office/drawing/2014/main" id="{339ECC28-9117-644C-A817-E31C05FD1702}"/>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EC640F25-013F-F942-B152-4A43F106F263}"/>
              </a:ext>
            </a:extLst>
          </p:cNvPr>
          <p:cNvGrpSpPr/>
          <p:nvPr/>
        </p:nvGrpSpPr>
        <p:grpSpPr>
          <a:xfrm>
            <a:off x="2458809" y="3638407"/>
            <a:ext cx="130175" cy="180975"/>
            <a:chOff x="444500" y="3276600"/>
            <a:chExt cx="192232" cy="317500"/>
          </a:xfrm>
        </p:grpSpPr>
        <p:sp>
          <p:nvSpPr>
            <p:cNvPr id="36" name="Oval 35">
              <a:extLst>
                <a:ext uri="{FF2B5EF4-FFF2-40B4-BE49-F238E27FC236}">
                  <a16:creationId xmlns:a16="http://schemas.microsoft.com/office/drawing/2014/main" id="{6E710D24-8CBD-A849-A33A-2CE1804C00AB}"/>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1E7909C0-7448-8F47-A2C7-98084011E8F7}"/>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3483A867-5028-FE49-90A4-9BF74D5A6193}"/>
              </a:ext>
            </a:extLst>
          </p:cNvPr>
          <p:cNvGrpSpPr/>
          <p:nvPr/>
        </p:nvGrpSpPr>
        <p:grpSpPr>
          <a:xfrm>
            <a:off x="2328634" y="4005119"/>
            <a:ext cx="130175" cy="180975"/>
            <a:chOff x="444500" y="3276600"/>
            <a:chExt cx="192232" cy="317500"/>
          </a:xfrm>
        </p:grpSpPr>
        <p:sp>
          <p:nvSpPr>
            <p:cNvPr id="39" name="Oval 38">
              <a:extLst>
                <a:ext uri="{FF2B5EF4-FFF2-40B4-BE49-F238E27FC236}">
                  <a16:creationId xmlns:a16="http://schemas.microsoft.com/office/drawing/2014/main" id="{D2931223-5531-6046-9789-4E0014729A5E}"/>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23CE8171-6515-274A-A915-03076394851A}"/>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7B374F3A-C2C4-B141-9B80-E82ACC2453EE}"/>
              </a:ext>
            </a:extLst>
          </p:cNvPr>
          <p:cNvGrpSpPr/>
          <p:nvPr/>
        </p:nvGrpSpPr>
        <p:grpSpPr>
          <a:xfrm>
            <a:off x="2450650" y="3909726"/>
            <a:ext cx="130175" cy="180975"/>
            <a:chOff x="444500" y="3276600"/>
            <a:chExt cx="192232" cy="317500"/>
          </a:xfrm>
        </p:grpSpPr>
        <p:sp>
          <p:nvSpPr>
            <p:cNvPr id="42" name="Oval 41">
              <a:extLst>
                <a:ext uri="{FF2B5EF4-FFF2-40B4-BE49-F238E27FC236}">
                  <a16:creationId xmlns:a16="http://schemas.microsoft.com/office/drawing/2014/main" id="{0188B410-0763-B549-9E5A-20F7956C4979}"/>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32B11E96-930E-5F45-B496-083A71222223}"/>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84E780C1-9303-5E48-83C7-2A52DD087C44}"/>
              </a:ext>
            </a:extLst>
          </p:cNvPr>
          <p:cNvGrpSpPr/>
          <p:nvPr/>
        </p:nvGrpSpPr>
        <p:grpSpPr>
          <a:xfrm>
            <a:off x="2571493" y="4016501"/>
            <a:ext cx="130175" cy="180975"/>
            <a:chOff x="444500" y="3276600"/>
            <a:chExt cx="192232" cy="317500"/>
          </a:xfrm>
        </p:grpSpPr>
        <p:sp>
          <p:nvSpPr>
            <p:cNvPr id="45" name="Oval 44">
              <a:extLst>
                <a:ext uri="{FF2B5EF4-FFF2-40B4-BE49-F238E27FC236}">
                  <a16:creationId xmlns:a16="http://schemas.microsoft.com/office/drawing/2014/main" id="{825F58F9-6A73-494C-97C1-76464B8D3767}"/>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152D52DA-E062-A84B-B9E9-2E892DBD9AA4}"/>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157036A1-BC0B-B148-80BA-2B897B8D377E}"/>
              </a:ext>
            </a:extLst>
          </p:cNvPr>
          <p:cNvGrpSpPr/>
          <p:nvPr/>
        </p:nvGrpSpPr>
        <p:grpSpPr>
          <a:xfrm>
            <a:off x="2302795" y="4273217"/>
            <a:ext cx="130175" cy="180975"/>
            <a:chOff x="444500" y="3276600"/>
            <a:chExt cx="192232" cy="317500"/>
          </a:xfrm>
        </p:grpSpPr>
        <p:sp>
          <p:nvSpPr>
            <p:cNvPr id="48" name="Oval 47">
              <a:extLst>
                <a:ext uri="{FF2B5EF4-FFF2-40B4-BE49-F238E27FC236}">
                  <a16:creationId xmlns:a16="http://schemas.microsoft.com/office/drawing/2014/main" id="{6D49ABDF-D307-B846-84A8-15B727F0C8B0}"/>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4E439587-30C1-E742-975A-51FFF2E9ED07}"/>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0DE0A3AF-75A0-2144-96B0-DCF12649060D}"/>
              </a:ext>
            </a:extLst>
          </p:cNvPr>
          <p:cNvGrpSpPr/>
          <p:nvPr/>
        </p:nvGrpSpPr>
        <p:grpSpPr>
          <a:xfrm>
            <a:off x="2262960" y="4642961"/>
            <a:ext cx="130175" cy="180975"/>
            <a:chOff x="444500" y="3276600"/>
            <a:chExt cx="192232" cy="317500"/>
          </a:xfrm>
        </p:grpSpPr>
        <p:sp>
          <p:nvSpPr>
            <p:cNvPr id="51" name="Oval 50">
              <a:extLst>
                <a:ext uri="{FF2B5EF4-FFF2-40B4-BE49-F238E27FC236}">
                  <a16:creationId xmlns:a16="http://schemas.microsoft.com/office/drawing/2014/main" id="{9DF842C8-3EDB-2B49-AFE5-FDE076BCCC0E}"/>
                </a:ext>
              </a:extLst>
            </p:cNvPr>
            <p:cNvSpPr/>
            <p:nvPr/>
          </p:nvSpPr>
          <p:spPr>
            <a:xfrm>
              <a:off x="444500" y="3276600"/>
              <a:ext cx="192232" cy="2000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026F9748-6682-4946-B497-726DFC1FD65C}"/>
                </a:ext>
              </a:extLst>
            </p:cNvPr>
            <p:cNvSpPr/>
            <p:nvPr/>
          </p:nvSpPr>
          <p:spPr>
            <a:xfrm flipV="1">
              <a:off x="454025" y="3422650"/>
              <a:ext cx="171450" cy="171450"/>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54" name="Graphic 53">
            <a:extLst>
              <a:ext uri="{FF2B5EF4-FFF2-40B4-BE49-F238E27FC236}">
                <a16:creationId xmlns:a16="http://schemas.microsoft.com/office/drawing/2014/main" id="{1831F7F3-F6C7-FA4A-B7DC-1A28023A4A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92926" y="4997172"/>
            <a:ext cx="571500" cy="571500"/>
          </a:xfrm>
          <a:prstGeom prst="rect">
            <a:avLst/>
          </a:prstGeom>
        </p:spPr>
      </p:pic>
    </p:spTree>
  </p:cSld>
  <p:clrMapOvr>
    <a:masterClrMapping/>
  </p:clrMapOvr>
  <p:transition advTm="2922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06521A-08F1-534B-85C9-7972DAB43167}"/>
              </a:ext>
            </a:extLst>
          </p:cNvPr>
          <p:cNvPicPr>
            <a:picLocks noChangeAspect="1"/>
          </p:cNvPicPr>
          <p:nvPr/>
        </p:nvPicPr>
        <p:blipFill rotWithShape="1">
          <a:blip r:embed="rId3"/>
          <a:srcRect t="3692"/>
          <a:stretch/>
        </p:blipFill>
        <p:spPr>
          <a:xfrm>
            <a:off x="8533647" y="0"/>
            <a:ext cx="3658353" cy="6858000"/>
          </a:xfrm>
          <a:prstGeom prst="rect">
            <a:avLst/>
          </a:prstGeom>
        </p:spPr>
      </p:pic>
      <p:sp>
        <p:nvSpPr>
          <p:cNvPr id="4" name="Rectangle 3">
            <a:extLst>
              <a:ext uri="{FF2B5EF4-FFF2-40B4-BE49-F238E27FC236}">
                <a16:creationId xmlns:a16="http://schemas.microsoft.com/office/drawing/2014/main" id="{087FD743-0C77-F64A-B03C-6444B60B49ED}"/>
              </a:ext>
            </a:extLst>
          </p:cNvPr>
          <p:cNvSpPr/>
          <p:nvPr/>
        </p:nvSpPr>
        <p:spPr>
          <a:xfrm>
            <a:off x="8533647" y="-2"/>
            <a:ext cx="3658353" cy="6858001"/>
          </a:xfrm>
          <a:prstGeom prst="rect">
            <a:avLst/>
          </a:prstGeom>
          <a:gradFill flip="none" rotWithShape="1">
            <a:gsLst>
              <a:gs pos="0">
                <a:schemeClr val="accent1">
                  <a:lumMod val="5000"/>
                  <a:lumOff val="95000"/>
                  <a:alpha val="0"/>
                </a:schemeClr>
              </a:gs>
              <a:gs pos="92000">
                <a:schemeClr val="tx1">
                  <a:lumMod val="50000"/>
                  <a:lumOff val="50000"/>
                  <a:alpha val="33000"/>
                </a:schemeClr>
              </a:gs>
              <a:gs pos="100000">
                <a:schemeClr val="tx1">
                  <a:lumMod val="50000"/>
                  <a:lumOff val="50000"/>
                  <a:alpha val="45948"/>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4">
            <a:extLst>
              <a:ext uri="{FF2B5EF4-FFF2-40B4-BE49-F238E27FC236}">
                <a16:creationId xmlns:a16="http://schemas.microsoft.com/office/drawing/2014/main" id="{88ECD59B-794B-2340-A96E-D94F3F9CED58}"/>
              </a:ext>
            </a:extLst>
          </p:cNvPr>
          <p:cNvGraphicFramePr>
            <a:graphicFrameLocks noGrp="1"/>
          </p:cNvGraphicFramePr>
          <p:nvPr/>
        </p:nvGraphicFramePr>
        <p:xfrm>
          <a:off x="853425" y="2186817"/>
          <a:ext cx="7110704" cy="3456940"/>
        </p:xfrm>
        <a:graphic>
          <a:graphicData uri="http://schemas.openxmlformats.org/drawingml/2006/table">
            <a:tbl>
              <a:tblPr firstRow="1">
                <a:tableStyleId>{5C22544A-7EE6-4342-B048-85BDC9FD1C3A}</a:tableStyleId>
              </a:tblPr>
              <a:tblGrid>
                <a:gridCol w="3108301">
                  <a:extLst>
                    <a:ext uri="{9D8B030D-6E8A-4147-A177-3AD203B41FA5}">
                      <a16:colId xmlns:a16="http://schemas.microsoft.com/office/drawing/2014/main" val="1301186548"/>
                    </a:ext>
                  </a:extLst>
                </a:gridCol>
                <a:gridCol w="4002403">
                  <a:extLst>
                    <a:ext uri="{9D8B030D-6E8A-4147-A177-3AD203B41FA5}">
                      <a16:colId xmlns:a16="http://schemas.microsoft.com/office/drawing/2014/main" val="4274888401"/>
                    </a:ext>
                  </a:extLst>
                </a:gridCol>
              </a:tblGrid>
              <a:tr h="370840">
                <a:tc>
                  <a:txBody>
                    <a:bodyPr/>
                    <a:lstStyle/>
                    <a:p>
                      <a:pPr algn="ctr"/>
                      <a:r>
                        <a:rPr lang="en-US" sz="1100"/>
                        <a:t>Vision hardware and optical services</a:t>
                      </a:r>
                    </a:p>
                    <a:p>
                      <a:pPr algn="ctr"/>
                      <a:r>
                        <a:rPr lang="en-US" sz="1000"/>
                        <a:t>(for members age 19 and older)</a:t>
                      </a:r>
                    </a:p>
                  </a:txBody>
                  <a:tcPr anchor="ctr">
                    <a:lnT w="38100" cmpd="sng">
                      <a:noFill/>
                    </a:lnT>
                    <a:lnB w="38100" cmpd="sng">
                      <a:noFill/>
                    </a:lnB>
                    <a:solidFill>
                      <a:srgbClr val="E46C0A"/>
                    </a:solidFill>
                  </a:tcPr>
                </a:tc>
                <a:tc>
                  <a:txBody>
                    <a:bodyPr/>
                    <a:lstStyle/>
                    <a:p>
                      <a:pPr algn="ctr"/>
                      <a:r>
                        <a:rPr lang="en-US" sz="1100"/>
                        <a:t>You pay</a:t>
                      </a:r>
                    </a:p>
                  </a:txBody>
                  <a:tcPr anchor="ctr">
                    <a:lnT w="38100" cmpd="sng">
                      <a:noFill/>
                    </a:lnT>
                    <a:lnB w="38100" cmpd="sng">
                      <a:noFill/>
                    </a:lnB>
                    <a:solidFill>
                      <a:schemeClr val="accent6">
                        <a:lumMod val="75000"/>
                      </a:schemeClr>
                    </a:solidFill>
                  </a:tcPr>
                </a:tc>
                <a:extLst>
                  <a:ext uri="{0D108BD9-81ED-4DB2-BD59-A6C34878D82A}">
                    <a16:rowId xmlns:a16="http://schemas.microsoft.com/office/drawing/2014/main" val="2627558999"/>
                  </a:ext>
                </a:extLst>
              </a:tr>
              <a:tr h="370840">
                <a:tc>
                  <a:txBody>
                    <a:bodyPr/>
                    <a:lstStyle/>
                    <a:p>
                      <a:pPr algn="l"/>
                      <a:r>
                        <a:rPr lang="en-US" sz="1100"/>
                        <a:t>Vision exam</a:t>
                      </a:r>
                    </a:p>
                  </a:txBody>
                  <a:tcPr anchor="ctr">
                    <a:lnL w="12700" cmpd="sng">
                      <a:noFill/>
                    </a:lnL>
                    <a:lnR w="12700" cmpd="sng">
                      <a:noFill/>
                    </a:lnR>
                    <a:lnT w="38100" cmpd="sng">
                      <a:noFill/>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a:t>$5</a:t>
                      </a:r>
                    </a:p>
                  </a:txBody>
                  <a:tcPr anchor="ctr">
                    <a:lnL w="12700" cmpd="sng">
                      <a:noFill/>
                    </a:lnL>
                    <a:lnR w="12700" cmpd="sng">
                      <a:noFill/>
                    </a:lnR>
                    <a:lnT w="38100" cmpd="sng">
                      <a:noFill/>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1829524894"/>
                  </a:ext>
                </a:extLst>
              </a:tr>
              <a:tr h="370840">
                <a:tc>
                  <a:txBody>
                    <a:bodyPr/>
                    <a:lstStyle/>
                    <a:p>
                      <a:pPr algn="l">
                        <a:spcAft>
                          <a:spcPts val="400"/>
                        </a:spcAft>
                      </a:pPr>
                      <a:r>
                        <a:rPr lang="en-US" sz="1100"/>
                        <a:t>Frames, lenses and contact lenses</a:t>
                      </a:r>
                    </a:p>
                    <a:p>
                      <a:pPr marL="0" marR="0" lvl="0" indent="0" algn="l" defTabSz="449762" rtl="0" eaLnBrk="1" fontAlgn="auto" latinLnBrk="0" hangingPunct="1">
                        <a:lnSpc>
                          <a:spcPct val="100000"/>
                        </a:lnSpc>
                        <a:spcBef>
                          <a:spcPts val="0"/>
                        </a:spcBef>
                        <a:spcAft>
                          <a:spcPts val="0"/>
                        </a:spcAft>
                        <a:buClrTx/>
                        <a:buSzTx/>
                        <a:buFontTx/>
                        <a:buNone/>
                        <a:tabLst/>
                        <a:defRPr/>
                      </a:pPr>
                      <a:r>
                        <a:rPr lang="en-US" sz="1050"/>
                        <a:t>(up to $100 of this allowance may be used for nonprescription sunglasses or nonprescription digital eyestrain glasses.)</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a:t>Any amount over the $200 annual allowance</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9024468"/>
                  </a:ext>
                </a:extLst>
              </a:tr>
              <a:tr h="370840">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b="1" kern="1200">
                          <a:solidFill>
                            <a:schemeClr val="bg1"/>
                          </a:solidFill>
                          <a:latin typeface="+mn-lt"/>
                          <a:ea typeface="+mn-ea"/>
                          <a:cs typeface="+mn-cs"/>
                        </a:rPr>
                        <a:t>Pediatric vision hardware and optical services</a:t>
                      </a:r>
                      <a:r>
                        <a:rPr lang="en-US" sz="1100" b="1" kern="1200" baseline="30000">
                          <a:solidFill>
                            <a:schemeClr val="bg1"/>
                          </a:solidFill>
                          <a:latin typeface="+mn-lt"/>
                          <a:ea typeface="+mn-ea"/>
                          <a:cs typeface="+mn-cs"/>
                        </a:rPr>
                        <a:t>2</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rgbClr val="E46C0A"/>
                    </a:solidFill>
                  </a:tcPr>
                </a:tc>
                <a:tc>
                  <a:txBody>
                    <a:bodyPr/>
                    <a:lstStyle/>
                    <a:p>
                      <a:pPr algn="ctr"/>
                      <a:r>
                        <a:rPr lang="en-US" sz="1100" b="1">
                          <a:solidFill>
                            <a:schemeClr val="bg1"/>
                          </a:solidFill>
                        </a:rPr>
                        <a:t>You pay</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2137926735"/>
                  </a:ext>
                </a:extLst>
              </a:tr>
              <a:tr h="370840">
                <a:tc>
                  <a:txBody>
                    <a:bodyPr/>
                    <a:lstStyle/>
                    <a:p>
                      <a:pPr marL="0" marR="0" lvl="0" indent="0" algn="l" defTabSz="449762" rtl="0" eaLnBrk="1" fontAlgn="auto" latinLnBrk="0" hangingPunct="1">
                        <a:lnSpc>
                          <a:spcPct val="100000"/>
                        </a:lnSpc>
                        <a:spcBef>
                          <a:spcPts val="0"/>
                        </a:spcBef>
                        <a:spcAft>
                          <a:spcPts val="0"/>
                        </a:spcAft>
                        <a:buClrTx/>
                        <a:buSzTx/>
                        <a:buFontTx/>
                        <a:buNone/>
                        <a:tabLst/>
                        <a:defRPr/>
                      </a:pPr>
                      <a:r>
                        <a:rPr lang="en-US" sz="1050"/>
                        <a:t>Vision exam (limited to one exam per year)</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a:t>$5</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4235383625"/>
                  </a:ext>
                </a:extLst>
              </a:tr>
              <a:tr h="370840">
                <a:tc>
                  <a:txBody>
                    <a:bodyPr/>
                    <a:lstStyle/>
                    <a:p>
                      <a:pPr marL="0" marR="0" lvl="0" indent="0" algn="l" defTabSz="449762" rtl="0" eaLnBrk="1" fontAlgn="auto" latinLnBrk="0" hangingPunct="1">
                        <a:lnSpc>
                          <a:spcPct val="100000"/>
                        </a:lnSpc>
                        <a:spcBef>
                          <a:spcPts val="0"/>
                        </a:spcBef>
                        <a:spcAft>
                          <a:spcPts val="0"/>
                        </a:spcAft>
                        <a:buClrTx/>
                        <a:buSzTx/>
                        <a:buFontTx/>
                        <a:buNone/>
                        <a:tabLst/>
                        <a:defRPr/>
                      </a:pPr>
                      <a:r>
                        <a:rPr lang="en-US" sz="1050"/>
                        <a:t>Standard eyeglasses </a:t>
                      </a:r>
                    </a:p>
                    <a:p>
                      <a:pPr marL="0" marR="0" lvl="0" indent="0" algn="l" defTabSz="449762" rtl="0" eaLnBrk="1" fontAlgn="auto" latinLnBrk="0" hangingPunct="1">
                        <a:lnSpc>
                          <a:spcPct val="100000"/>
                        </a:lnSpc>
                        <a:spcBef>
                          <a:spcPts val="0"/>
                        </a:spcBef>
                        <a:spcAft>
                          <a:spcPts val="0"/>
                        </a:spcAft>
                        <a:buClrTx/>
                        <a:buSzTx/>
                        <a:buFontTx/>
                        <a:buNone/>
                        <a:tabLst/>
                        <a:defRPr/>
                      </a:pPr>
                      <a:r>
                        <a:rPr lang="en-US" sz="1050"/>
                        <a:t>(limited to one pair per year)</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a:t>$0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1610008115"/>
                  </a:ext>
                </a:extLst>
              </a:tr>
              <a:tr h="370840">
                <a:tc>
                  <a:txBody>
                    <a:bodyPr/>
                    <a:lstStyle/>
                    <a:p>
                      <a:pPr marL="0" marR="0" lvl="0" indent="0" algn="l" defTabSz="449762" rtl="0" eaLnBrk="1" fontAlgn="auto" latinLnBrk="0" hangingPunct="1">
                        <a:lnSpc>
                          <a:spcPct val="100000"/>
                        </a:lnSpc>
                        <a:spcBef>
                          <a:spcPts val="0"/>
                        </a:spcBef>
                        <a:spcAft>
                          <a:spcPts val="0"/>
                        </a:spcAft>
                        <a:buClrTx/>
                        <a:buSzTx/>
                        <a:buFontTx/>
                        <a:buNone/>
                        <a:tabLst/>
                        <a:defRPr/>
                      </a:pPr>
                      <a:r>
                        <a:rPr lang="en-US" sz="1050"/>
                        <a:t>Contact lenses, in lieu of eyeglasses </a:t>
                      </a:r>
                    </a:p>
                    <a:p>
                      <a:pPr marL="0" marR="0" lvl="0" indent="0" algn="l" defTabSz="449762" rtl="0" eaLnBrk="1" fontAlgn="auto" latinLnBrk="0" hangingPunct="1">
                        <a:lnSpc>
                          <a:spcPct val="100000"/>
                        </a:lnSpc>
                        <a:spcBef>
                          <a:spcPts val="0"/>
                        </a:spcBef>
                        <a:spcAft>
                          <a:spcPts val="0"/>
                        </a:spcAft>
                        <a:buClrTx/>
                        <a:buSzTx/>
                        <a:buFontTx/>
                        <a:buNone/>
                        <a:tabLst/>
                        <a:defRPr/>
                      </a:pPr>
                      <a:r>
                        <a:rPr lang="en-US" sz="1050"/>
                        <a:t>(limited to one pair per year for conventional lenses or up to a 12-month supply of disposable contact lenses per year. </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a:t>$0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270044168"/>
                  </a:ext>
                </a:extLst>
              </a:tr>
            </a:tbl>
          </a:graphicData>
        </a:graphic>
      </p:graphicFrame>
      <p:sp>
        <p:nvSpPr>
          <p:cNvPr id="3" name="TextBox 2"/>
          <p:cNvSpPr txBox="1"/>
          <p:nvPr/>
        </p:nvSpPr>
        <p:spPr>
          <a:xfrm>
            <a:off x="853425" y="6085217"/>
            <a:ext cx="6779409" cy="276999"/>
          </a:xfrm>
          <a:prstGeom prst="rect">
            <a:avLst/>
          </a:prstGeom>
          <a:noFill/>
        </p:spPr>
        <p:txBody>
          <a:bodyPr wrap="square" lIns="0" tIns="0" rIns="0" bIns="0">
            <a:spAutoFit/>
          </a:bodyPr>
          <a:lstStyle/>
          <a:p>
            <a:pPr eaLnBrk="1" fontAlgn="auto" hangingPunct="1">
              <a:spcBef>
                <a:spcPts val="0"/>
              </a:spcBef>
              <a:spcAft>
                <a:spcPts val="0"/>
              </a:spcAft>
              <a:tabLst>
                <a:tab pos="50800" algn="l"/>
              </a:tabLst>
              <a:defRPr/>
            </a:pPr>
            <a:r>
              <a:rPr lang="en-US" sz="900">
                <a:cs typeface="Arial" charset="0"/>
              </a:rPr>
              <a:t>1. </a:t>
            </a:r>
            <a:r>
              <a:rPr lang="en-US" sz="900">
                <a:latin typeface="Arial" charset="0"/>
                <a:ea typeface="MS PGothic" charset="0"/>
                <a:cs typeface="Arial" panose="020B0604020202020204" pitchFamily="34" charset="0"/>
              </a:rPr>
              <a:t>Must be enrolled in a Kaiser Permanente medical plan to enroll in the Kaiser Permanente vision plan. 2. Pediatric vision covered until the end of the month in which the member turns 19.</a:t>
            </a:r>
          </a:p>
        </p:txBody>
      </p:sp>
      <p:sp>
        <p:nvSpPr>
          <p:cNvPr id="10" name="Title 1">
            <a:extLst>
              <a:ext uri="{FF2B5EF4-FFF2-40B4-BE49-F238E27FC236}">
                <a16:creationId xmlns:a16="http://schemas.microsoft.com/office/drawing/2014/main" id="{5BE44491-DBB0-9946-918A-438CAB351B50}"/>
              </a:ext>
            </a:extLst>
          </p:cNvPr>
          <p:cNvSpPr txBox="1">
            <a:spLocks/>
          </p:cNvSpPr>
          <p:nvPr/>
        </p:nvSpPr>
        <p:spPr bwMode="auto">
          <a:xfrm>
            <a:off x="853425" y="978408"/>
            <a:ext cx="838156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200" dirty="0">
                <a:solidFill>
                  <a:schemeClr val="accent6">
                    <a:lumMod val="75000"/>
                  </a:schemeClr>
                </a:solidFill>
                <a:latin typeface="Arial"/>
                <a:ea typeface="MS PGothic"/>
              </a:rPr>
              <a:t>PEBB vision benefits for 2023–2024</a:t>
            </a:r>
          </a:p>
          <a:p>
            <a:pPr eaLnBrk="1" hangingPunct="1">
              <a:spcAft>
                <a:spcPts val="1000"/>
              </a:spcAft>
            </a:pPr>
            <a:r>
              <a:rPr lang="en-US" sz="3200" dirty="0">
                <a:solidFill>
                  <a:schemeClr val="accent6">
                    <a:lumMod val="75000"/>
                  </a:schemeClr>
                </a:solidFill>
                <a:latin typeface="Arial"/>
                <a:ea typeface="MS PGothic"/>
              </a:rPr>
              <a:t>for full-time employees</a:t>
            </a:r>
            <a:r>
              <a:rPr lang="en-US" sz="3200" baseline="30000" dirty="0">
                <a:solidFill>
                  <a:schemeClr val="accent6">
                    <a:lumMod val="75000"/>
                  </a:schemeClr>
                </a:solidFill>
                <a:latin typeface="Arial"/>
                <a:ea typeface="MS PGothic"/>
              </a:rPr>
              <a:t>1</a:t>
            </a:r>
            <a:endParaRPr lang="en-US" sz="3200" baseline="30000" dirty="0">
              <a:solidFill>
                <a:schemeClr val="accent6">
                  <a:lumMod val="75000"/>
                </a:schemeClr>
              </a:solidFill>
            </a:endParaRPr>
          </a:p>
          <a:p>
            <a:pPr eaLnBrk="1" hangingPunct="1"/>
            <a:endParaRPr lang="en-US" sz="1378" dirty="0">
              <a:cs typeface="Arial" charset="0"/>
            </a:endParaRPr>
          </a:p>
        </p:txBody>
      </p:sp>
      <p:sp>
        <p:nvSpPr>
          <p:cNvPr id="20" name="TextBox 19">
            <a:extLst>
              <a:ext uri="{FF2B5EF4-FFF2-40B4-BE49-F238E27FC236}">
                <a16:creationId xmlns:a16="http://schemas.microsoft.com/office/drawing/2014/main" id="{D7F99364-BA8B-1445-899D-C2836DA1CE7B}"/>
              </a:ext>
            </a:extLst>
          </p:cNvPr>
          <p:cNvSpPr txBox="1"/>
          <p:nvPr/>
        </p:nvSpPr>
        <p:spPr>
          <a:xfrm>
            <a:off x="7728472" y="437407"/>
            <a:ext cx="3857982" cy="523220"/>
          </a:xfrm>
          <a:prstGeom prst="rect">
            <a:avLst/>
          </a:prstGeom>
          <a:noFill/>
        </p:spPr>
        <p:txBody>
          <a:bodyPr wrap="square" rtlCol="0">
            <a:spAutoFit/>
          </a:bodyPr>
          <a:lstStyle/>
          <a:p>
            <a:pPr algn="r">
              <a:spcBef>
                <a:spcPts val="0"/>
              </a:spcBef>
              <a:spcAft>
                <a:spcPts val="984"/>
              </a:spcAft>
            </a:pPr>
            <a:r>
              <a:rPr lang="en-US" sz="1400">
                <a:solidFill>
                  <a:schemeClr val="bg1"/>
                </a:solidFill>
              </a:rPr>
              <a:t>Review your full plan details at </a:t>
            </a:r>
            <a:r>
              <a:rPr lang="en-US" sz="1400" b="1">
                <a:solidFill>
                  <a:schemeClr val="bg1"/>
                </a:solidFill>
              </a:rPr>
              <a:t>my.benefits.kp.org/</a:t>
            </a:r>
            <a:r>
              <a:rPr lang="en-US" sz="1400" b="1" err="1">
                <a:solidFill>
                  <a:schemeClr val="bg1"/>
                </a:solidFill>
              </a:rPr>
              <a:t>pebb</a:t>
            </a:r>
            <a:r>
              <a:rPr lang="en-US" sz="1400" b="1">
                <a:solidFill>
                  <a:schemeClr val="bg1"/>
                </a:solidFill>
              </a:rPr>
              <a:t>/plans</a:t>
            </a:r>
          </a:p>
        </p:txBody>
      </p:sp>
      <p:pic>
        <p:nvPicPr>
          <p:cNvPr id="21" name="Graphic 20">
            <a:extLst>
              <a:ext uri="{FF2B5EF4-FFF2-40B4-BE49-F238E27FC236}">
                <a16:creationId xmlns:a16="http://schemas.microsoft.com/office/drawing/2014/main" id="{2C74195D-C696-804A-8A4A-420BAB40042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94826" y="6247887"/>
            <a:ext cx="2075526" cy="228659"/>
          </a:xfrm>
          <a:prstGeom prst="rect">
            <a:avLst/>
          </a:prstGeom>
        </p:spPr>
      </p:pic>
    </p:spTree>
    <p:extLst>
      <p:ext uri="{BB962C8B-B14F-4D97-AF65-F5344CB8AC3E}">
        <p14:creationId xmlns:p14="http://schemas.microsoft.com/office/powerpoint/2010/main" val="78371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59750" y="5316154"/>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4D714722-CA1A-DF48-AD0D-3317342CDEC7}"/>
              </a:ext>
            </a:extLst>
          </p:cNvPr>
          <p:cNvGrpSpPr/>
          <p:nvPr/>
        </p:nvGrpSpPr>
        <p:grpSpPr>
          <a:xfrm>
            <a:off x="853426" y="978408"/>
            <a:ext cx="6447488" cy="3333474"/>
            <a:chOff x="853426" y="978408"/>
            <a:chExt cx="6447488" cy="3333474"/>
          </a:xfrm>
        </p:grpSpPr>
        <p:sp>
          <p:nvSpPr>
            <p:cNvPr id="15" name="TextBox 14">
              <a:extLst>
                <a:ext uri="{FF2B5EF4-FFF2-40B4-BE49-F238E27FC236}">
                  <a16:creationId xmlns:a16="http://schemas.microsoft.com/office/drawing/2014/main" id="{A10E2513-49E3-9846-8727-4338A7E35ED0}"/>
                </a:ext>
              </a:extLst>
            </p:cNvPr>
            <p:cNvSpPr txBox="1"/>
            <p:nvPr/>
          </p:nvSpPr>
          <p:spPr>
            <a:xfrm>
              <a:off x="1526137" y="2372890"/>
              <a:ext cx="4986957" cy="1938992"/>
            </a:xfrm>
            <a:prstGeom prst="rect">
              <a:avLst/>
            </a:prstGeom>
            <a:noFill/>
          </p:spPr>
          <p:txBody>
            <a:bodyPr wrap="square" rtlCol="0">
              <a:spAutoFit/>
            </a:bodyPr>
            <a:lstStyle/>
            <a:p>
              <a:pPr>
                <a:spcBef>
                  <a:spcPts val="0"/>
                </a:spcBef>
                <a:spcAft>
                  <a:spcPts val="2400"/>
                </a:spcAft>
              </a:pPr>
              <a:r>
                <a:rPr lang="en-US" sz="1600" b="1" dirty="0">
                  <a:solidFill>
                    <a:srgbClr val="003B70"/>
                  </a:solidFill>
                  <a:latin typeface="Arial" panose="020B0604020202020204" pitchFamily="34" charset="0"/>
                  <a:cs typeface="Arial" panose="020B0604020202020204" pitchFamily="34" charset="0"/>
                </a:rPr>
                <a:t>Preventive dental care is at the core of our philosophy</a:t>
              </a:r>
            </a:p>
            <a:p>
              <a:pPr>
                <a:spcBef>
                  <a:spcPts val="0"/>
                </a:spcBef>
                <a:spcAft>
                  <a:spcPts val="2400"/>
                </a:spcAft>
              </a:pPr>
              <a:r>
                <a:rPr lang="en-US" sz="1600" b="1" dirty="0">
                  <a:solidFill>
                    <a:srgbClr val="003B70"/>
                  </a:solidFill>
                  <a:latin typeface="Arial" panose="020B0604020202020204" pitchFamily="34" charset="0"/>
                  <a:cs typeface="Arial" panose="020B0604020202020204" pitchFamily="34" charset="0"/>
                </a:rPr>
                <a:t>Personalized prevention and treatment plan</a:t>
              </a:r>
            </a:p>
            <a:p>
              <a:pPr>
                <a:spcBef>
                  <a:spcPts val="0"/>
                </a:spcBef>
                <a:spcAft>
                  <a:spcPts val="2400"/>
                </a:spcAft>
              </a:pPr>
              <a:r>
                <a:rPr lang="en-US" sz="1600" b="1" dirty="0">
                  <a:solidFill>
                    <a:srgbClr val="003B70"/>
                  </a:solidFill>
                  <a:latin typeface="Arial" panose="020B0604020202020204" pitchFamily="34" charset="0"/>
                  <a:cs typeface="Arial" panose="020B0604020202020204" pitchFamily="34" charset="0"/>
                </a:rPr>
                <a:t>Independently recognized as a leader in high-quality dental care</a:t>
              </a:r>
              <a:r>
                <a:rPr lang="en-US" sz="1600" b="1" baseline="30000" dirty="0">
                  <a:solidFill>
                    <a:srgbClr val="003B70"/>
                  </a:solidFill>
                  <a:latin typeface="Arial" panose="020B0604020202020204" pitchFamily="34" charset="0"/>
                  <a:cs typeface="Arial" panose="020B0604020202020204" pitchFamily="34" charset="0"/>
                </a:rPr>
                <a:t>1</a:t>
              </a:r>
            </a:p>
          </p:txBody>
        </p:sp>
        <p:sp>
          <p:nvSpPr>
            <p:cNvPr id="14" name="Title 1">
              <a:extLst>
                <a:ext uri="{FF2B5EF4-FFF2-40B4-BE49-F238E27FC236}">
                  <a16:creationId xmlns:a16="http://schemas.microsoft.com/office/drawing/2014/main" id="{7482C4C9-1A3A-A245-8FC2-5EB4CFBB72F2}"/>
                </a:ext>
              </a:extLst>
            </p:cNvPr>
            <p:cNvSpPr txBox="1">
              <a:spLocks/>
            </p:cNvSpPr>
            <p:nvPr/>
          </p:nvSpPr>
          <p:spPr bwMode="auto">
            <a:xfrm>
              <a:off x="853426" y="978408"/>
              <a:ext cx="6447488" cy="112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000" b="1" dirty="0">
                  <a:solidFill>
                    <a:srgbClr val="00417B"/>
                  </a:solidFill>
                  <a:latin typeface="Arial"/>
                  <a:ea typeface="+mn-ea"/>
                  <a:cs typeface="Arial"/>
                </a:rPr>
                <a:t>Our focus on total health</a:t>
              </a:r>
            </a:p>
            <a:p>
              <a:pPr eaLnBrk="1" hangingPunct="1">
                <a:spcAft>
                  <a:spcPts val="1000"/>
                </a:spcAft>
              </a:pPr>
              <a:r>
                <a:rPr lang="en-US" sz="1400" spc="-5" dirty="0">
                  <a:solidFill>
                    <a:schemeClr val="tx1">
                      <a:lumMod val="75000"/>
                      <a:lumOff val="25000"/>
                    </a:schemeClr>
                  </a:solidFill>
                  <a:cs typeface="Arial"/>
                </a:rPr>
                <a:t>Your dentist will build a care plan based on your needs and work with your care team to deliver high-quality, personalized care.  </a:t>
              </a:r>
            </a:p>
            <a:p>
              <a:pPr eaLnBrk="1" hangingPunct="1">
                <a:spcAft>
                  <a:spcPts val="1000"/>
                </a:spcAft>
              </a:pPr>
              <a:endParaRPr lang="en-US" sz="1600" b="1" dirty="0">
                <a:solidFill>
                  <a:srgbClr val="003B70"/>
                </a:solidFill>
                <a:latin typeface="Arial" panose="020B0604020202020204" pitchFamily="34" charset="0"/>
                <a:cs typeface="Arial" panose="020B0604020202020204" pitchFamily="34" charset="0"/>
              </a:endParaRPr>
            </a:p>
          </p:txBody>
        </p:sp>
      </p:grpSp>
      <p:pic>
        <p:nvPicPr>
          <p:cNvPr id="11" name="Picture 10">
            <a:extLst>
              <a:ext uri="{FF2B5EF4-FFF2-40B4-BE49-F238E27FC236}">
                <a16:creationId xmlns:a16="http://schemas.microsoft.com/office/drawing/2014/main" id="{7700025D-481D-0445-99B7-1DC5790BACA2}"/>
              </a:ext>
            </a:extLst>
          </p:cNvPr>
          <p:cNvPicPr>
            <a:picLocks noChangeAspect="1"/>
          </p:cNvPicPr>
          <p:nvPr/>
        </p:nvPicPr>
        <p:blipFill rotWithShape="1">
          <a:blip r:embed="rId3">
            <a:extLst>
              <a:ext uri="{28A0092B-C50C-407E-A947-70E740481C1C}">
                <a14:useLocalDpi xmlns:a14="http://schemas.microsoft.com/office/drawing/2010/main" val="0"/>
              </a:ext>
            </a:extLst>
          </a:blip>
          <a:srcRect r="63619"/>
          <a:stretch/>
        </p:blipFill>
        <p:spPr>
          <a:xfrm>
            <a:off x="8098676" y="612326"/>
            <a:ext cx="3926548" cy="3433192"/>
          </a:xfrm>
          <a:prstGeom prst="rect">
            <a:avLst/>
          </a:prstGeom>
        </p:spPr>
      </p:pic>
      <p:sp>
        <p:nvSpPr>
          <p:cNvPr id="12" name="Rectangle 11">
            <a:extLst>
              <a:ext uri="{FF2B5EF4-FFF2-40B4-BE49-F238E27FC236}">
                <a16:creationId xmlns:a16="http://schemas.microsoft.com/office/drawing/2014/main" id="{E8527E02-67E8-584B-A216-EA8EA50B14CC}"/>
              </a:ext>
            </a:extLst>
          </p:cNvPr>
          <p:cNvSpPr/>
          <p:nvPr/>
        </p:nvSpPr>
        <p:spPr>
          <a:xfrm>
            <a:off x="8536707" y="3871681"/>
            <a:ext cx="3488518" cy="2066101"/>
          </a:xfrm>
          <a:prstGeom prst="rect">
            <a:avLst/>
          </a:prstGeom>
          <a:solidFill>
            <a:srgbClr val="EEF9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5875" algn="ctr">
              <a:tabLst>
                <a:tab pos="2968625" algn="l"/>
              </a:tabLst>
            </a:pPr>
            <a:endParaRPr lang="en-US" b="1" dirty="0">
              <a:solidFill>
                <a:srgbClr val="0170C0"/>
              </a:solidFill>
            </a:endParaRPr>
          </a:p>
        </p:txBody>
      </p:sp>
      <p:sp>
        <p:nvSpPr>
          <p:cNvPr id="17" name="TextBox 16">
            <a:extLst>
              <a:ext uri="{FF2B5EF4-FFF2-40B4-BE49-F238E27FC236}">
                <a16:creationId xmlns:a16="http://schemas.microsoft.com/office/drawing/2014/main" id="{8C9169CC-4A34-C047-8C80-CDB777147CB4}"/>
              </a:ext>
            </a:extLst>
          </p:cNvPr>
          <p:cNvSpPr txBox="1"/>
          <p:nvPr/>
        </p:nvSpPr>
        <p:spPr>
          <a:xfrm>
            <a:off x="8871284" y="4171479"/>
            <a:ext cx="2855495" cy="1754326"/>
          </a:xfrm>
          <a:prstGeom prst="rect">
            <a:avLst/>
          </a:prstGeom>
          <a:noFill/>
        </p:spPr>
        <p:txBody>
          <a:bodyPr wrap="square" rtlCol="0">
            <a:spAutoFit/>
          </a:bodyPr>
          <a:lstStyle/>
          <a:p>
            <a:pPr algn="ctr"/>
            <a:r>
              <a:rPr lang="en-US" b="1" dirty="0">
                <a:solidFill>
                  <a:srgbClr val="0170C0"/>
                </a:solidFill>
              </a:rPr>
              <a:t>95% of our member say they would recommend Kaiser Permanente Dental to family and friends.</a:t>
            </a:r>
            <a:r>
              <a:rPr lang="en-US" b="1" baseline="30000" dirty="0">
                <a:solidFill>
                  <a:srgbClr val="0170C0"/>
                </a:solidFill>
              </a:rPr>
              <a:t>2</a:t>
            </a:r>
          </a:p>
          <a:p>
            <a:pPr algn="ctr"/>
            <a:endParaRPr lang="en-US" dirty="0"/>
          </a:p>
        </p:txBody>
      </p:sp>
      <p:pic>
        <p:nvPicPr>
          <p:cNvPr id="18" name="Graphic 17">
            <a:extLst>
              <a:ext uri="{FF2B5EF4-FFF2-40B4-BE49-F238E27FC236}">
                <a16:creationId xmlns:a16="http://schemas.microsoft.com/office/drawing/2014/main" id="{5CF804ED-2215-C848-8088-15FB94ED2E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610" y="2398924"/>
            <a:ext cx="571500" cy="571500"/>
          </a:xfrm>
          <a:prstGeom prst="rect">
            <a:avLst/>
          </a:prstGeom>
        </p:spPr>
      </p:pic>
      <p:pic>
        <p:nvPicPr>
          <p:cNvPr id="19" name="Graphic 18">
            <a:extLst>
              <a:ext uri="{FF2B5EF4-FFF2-40B4-BE49-F238E27FC236}">
                <a16:creationId xmlns:a16="http://schemas.microsoft.com/office/drawing/2014/main" id="{A2F6E4C8-ED68-7E46-B909-357812DBC1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5610" y="3021442"/>
            <a:ext cx="571500" cy="571500"/>
          </a:xfrm>
          <a:prstGeom prst="rect">
            <a:avLst/>
          </a:prstGeom>
        </p:spPr>
      </p:pic>
      <p:pic>
        <p:nvPicPr>
          <p:cNvPr id="20" name="Graphic 19">
            <a:extLst>
              <a:ext uri="{FF2B5EF4-FFF2-40B4-BE49-F238E27FC236}">
                <a16:creationId xmlns:a16="http://schemas.microsoft.com/office/drawing/2014/main" id="{D7BBA17A-98A1-2B4E-BBF1-AE2DC71BA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2043" y="3627918"/>
            <a:ext cx="571500" cy="571500"/>
          </a:xfrm>
          <a:prstGeom prst="rect">
            <a:avLst/>
          </a:prstGeom>
        </p:spPr>
      </p:pic>
      <p:sp>
        <p:nvSpPr>
          <p:cNvPr id="2" name="TextBox 1">
            <a:extLst>
              <a:ext uri="{FF2B5EF4-FFF2-40B4-BE49-F238E27FC236}">
                <a16:creationId xmlns:a16="http://schemas.microsoft.com/office/drawing/2014/main" id="{B74E689F-449A-9043-BE32-42DE4EE9905D}"/>
              </a:ext>
            </a:extLst>
          </p:cNvPr>
          <p:cNvSpPr txBox="1"/>
          <p:nvPr/>
        </p:nvSpPr>
        <p:spPr>
          <a:xfrm>
            <a:off x="1081540" y="5261337"/>
            <a:ext cx="5804009" cy="923330"/>
          </a:xfrm>
          <a:prstGeom prst="rect">
            <a:avLst/>
          </a:prstGeom>
          <a:noFill/>
        </p:spPr>
        <p:txBody>
          <a:bodyPr wrap="square" rtlCol="0">
            <a:spAutoFit/>
          </a:bodyPr>
          <a:lstStyle/>
          <a:p>
            <a:r>
              <a:rPr lang="en-US" sz="900" dirty="0">
                <a:latin typeface="+mn-lt"/>
                <a:ea typeface="+mn-ea"/>
                <a:cs typeface="+mn-cs"/>
              </a:rPr>
              <a:t>1. Continuously accredited by the Accreditation Association for Ambulatory Health Care (AAAHC) since 1990. Kaiser Permanente Dental is the only AAAHC-accredited dental home in the Northwest, and the third in the nation to achieve dental home accreditation.  2. According to the Press Ganey survey for January 2022–December 2022.</a:t>
            </a:r>
          </a:p>
          <a:p>
            <a:endParaRPr lang="en-US" dirty="0"/>
          </a:p>
        </p:txBody>
      </p:sp>
    </p:spTree>
    <p:extLst>
      <p:ext uri="{BB962C8B-B14F-4D97-AF65-F5344CB8AC3E}">
        <p14:creationId xmlns:p14="http://schemas.microsoft.com/office/powerpoint/2010/main" val="2598108783"/>
      </p:ext>
    </p:extLst>
  </p:cSld>
  <p:clrMapOvr>
    <a:masterClrMapping/>
  </p:clrMapOvr>
  <mc:AlternateContent xmlns:mc="http://schemas.openxmlformats.org/markup-compatibility/2006" xmlns:p14="http://schemas.microsoft.com/office/powerpoint/2010/main">
    <mc:Choice Requires="p14">
      <p:transition spd="slow" p14:dur="2000" advTm="66140"/>
    </mc:Choice>
    <mc:Fallback xmlns="">
      <p:transition spd="slow" advTm="6614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7CED17-EF16-DA46-9101-67FC0996F393}"/>
              </a:ext>
            </a:extLst>
          </p:cNvPr>
          <p:cNvPicPr>
            <a:picLocks noChangeAspect="1"/>
          </p:cNvPicPr>
          <p:nvPr/>
        </p:nvPicPr>
        <p:blipFill rotWithShape="1">
          <a:blip r:embed="rId3"/>
          <a:srcRect l="12519" r="41961"/>
          <a:stretch/>
        </p:blipFill>
        <p:spPr>
          <a:xfrm>
            <a:off x="7509460" y="0"/>
            <a:ext cx="4682536" cy="6858000"/>
          </a:xfrm>
          <a:prstGeom prst="rect">
            <a:avLst/>
          </a:prstGeom>
        </p:spPr>
      </p:pic>
      <p:grpSp>
        <p:nvGrpSpPr>
          <p:cNvPr id="12" name="Group 11">
            <a:extLst>
              <a:ext uri="{FF2B5EF4-FFF2-40B4-BE49-F238E27FC236}">
                <a16:creationId xmlns:a16="http://schemas.microsoft.com/office/drawing/2014/main" id="{07CC5EFD-B65D-3749-B83B-CF3A676067CA}"/>
              </a:ext>
            </a:extLst>
          </p:cNvPr>
          <p:cNvGrpSpPr/>
          <p:nvPr/>
        </p:nvGrpSpPr>
        <p:grpSpPr>
          <a:xfrm>
            <a:off x="853426" y="978408"/>
            <a:ext cx="5824465" cy="3298183"/>
            <a:chOff x="853426" y="978408"/>
            <a:chExt cx="5824465" cy="3298183"/>
          </a:xfrm>
        </p:grpSpPr>
        <p:sp>
          <p:nvSpPr>
            <p:cNvPr id="13" name="TextBox 12">
              <a:extLst>
                <a:ext uri="{FF2B5EF4-FFF2-40B4-BE49-F238E27FC236}">
                  <a16:creationId xmlns:a16="http://schemas.microsoft.com/office/drawing/2014/main" id="{7BF3C8E0-99DF-9C4E-91BB-0A846946D930}"/>
                </a:ext>
              </a:extLst>
            </p:cNvPr>
            <p:cNvSpPr txBox="1"/>
            <p:nvPr/>
          </p:nvSpPr>
          <p:spPr>
            <a:xfrm>
              <a:off x="1526137" y="2337599"/>
              <a:ext cx="4888517" cy="1938992"/>
            </a:xfrm>
            <a:prstGeom prst="rect">
              <a:avLst/>
            </a:prstGeom>
            <a:noFill/>
          </p:spPr>
          <p:txBody>
            <a:bodyPr wrap="square" rtlCol="0">
              <a:spAutoFit/>
            </a:bodyPr>
            <a:lstStyle/>
            <a:p>
              <a:pPr>
                <a:lnSpc>
                  <a:spcPct val="200000"/>
                </a:lnSpc>
                <a:spcBef>
                  <a:spcPts val="0"/>
                </a:spcBef>
                <a:spcAft>
                  <a:spcPts val="2400"/>
                </a:spcAft>
              </a:pPr>
              <a:r>
                <a:rPr lang="en-US" sz="1600" b="1" dirty="0">
                  <a:solidFill>
                    <a:srgbClr val="003B70"/>
                  </a:solidFill>
                  <a:latin typeface="Arial" panose="020B0604020202020204" pitchFamily="34" charset="0"/>
                  <a:cs typeface="Arial" panose="020B0604020202020204" pitchFamily="34" charset="0"/>
                </a:rPr>
                <a:t>21 dental offices</a:t>
              </a:r>
            </a:p>
            <a:p>
              <a:pPr>
                <a:spcBef>
                  <a:spcPts val="0"/>
                </a:spcBef>
                <a:spcAft>
                  <a:spcPts val="2400"/>
                </a:spcAft>
              </a:pPr>
              <a:r>
                <a:rPr lang="en-US" sz="1600" b="1" dirty="0">
                  <a:solidFill>
                    <a:srgbClr val="003B70"/>
                  </a:solidFill>
                  <a:latin typeface="Arial" panose="020B0604020202020204" pitchFamily="34" charset="0"/>
                  <a:cs typeface="Arial" panose="020B0604020202020204" pitchFamily="34" charset="0"/>
                </a:rPr>
                <a:t>Service area from Longview, WA, to Eugene, OR</a:t>
              </a:r>
            </a:p>
            <a:p>
              <a:pPr>
                <a:spcBef>
                  <a:spcPts val="0"/>
                </a:spcBef>
                <a:spcAft>
                  <a:spcPts val="2400"/>
                </a:spcAft>
              </a:pPr>
              <a:r>
                <a:rPr lang="en-US" sz="1600" b="1" dirty="0">
                  <a:solidFill>
                    <a:srgbClr val="003B70"/>
                  </a:solidFill>
                  <a:latin typeface="Arial" panose="020B0604020202020204" pitchFamily="34" charset="0"/>
                  <a:cs typeface="Arial" panose="020B0604020202020204" pitchFamily="34" charset="0"/>
                </a:rPr>
                <a:t>Many dental offices located in or near our medical offices</a:t>
              </a:r>
            </a:p>
          </p:txBody>
        </p:sp>
        <p:sp>
          <p:nvSpPr>
            <p:cNvPr id="17" name="Title 1">
              <a:extLst>
                <a:ext uri="{FF2B5EF4-FFF2-40B4-BE49-F238E27FC236}">
                  <a16:creationId xmlns:a16="http://schemas.microsoft.com/office/drawing/2014/main" id="{10E512D4-C090-C84A-A9D7-4DD166F56D20}"/>
                </a:ext>
              </a:extLst>
            </p:cNvPr>
            <p:cNvSpPr txBox="1">
              <a:spLocks/>
            </p:cNvSpPr>
            <p:nvPr/>
          </p:nvSpPr>
          <p:spPr bwMode="auto">
            <a:xfrm>
              <a:off x="853426" y="978408"/>
              <a:ext cx="5824465" cy="112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000" b="1" dirty="0">
                  <a:solidFill>
                    <a:srgbClr val="00417B"/>
                  </a:solidFill>
                  <a:latin typeface="Arial"/>
                  <a:ea typeface="+mn-ea"/>
                  <a:cs typeface="Arial"/>
                </a:rPr>
                <a:t>Kaiser Permanente Dental</a:t>
              </a:r>
            </a:p>
            <a:p>
              <a:pPr>
                <a:spcBef>
                  <a:spcPts val="0"/>
                </a:spcBef>
                <a:spcAft>
                  <a:spcPts val="295"/>
                </a:spcAft>
              </a:pPr>
              <a:r>
                <a:rPr lang="en-US" sz="1400" spc="-5" dirty="0">
                  <a:solidFill>
                    <a:schemeClr val="tx1">
                      <a:lumMod val="75000"/>
                      <a:lumOff val="25000"/>
                    </a:schemeClr>
                  </a:solidFill>
                  <a:cs typeface="Arial"/>
                </a:rPr>
                <a:t>With care and coverage working conveniently together, Kaiser Permanente Dental is uniquely designed to be your partner in total health so you can feel your best.</a:t>
              </a:r>
            </a:p>
          </p:txBody>
        </p:sp>
      </p:grpSp>
      <p:pic>
        <p:nvPicPr>
          <p:cNvPr id="19" name="Graphic 18">
            <a:extLst>
              <a:ext uri="{FF2B5EF4-FFF2-40B4-BE49-F238E27FC236}">
                <a16:creationId xmlns:a16="http://schemas.microsoft.com/office/drawing/2014/main" id="{1B147E8F-20CC-C849-A5EC-67A11F5324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3426" y="2429025"/>
            <a:ext cx="571500" cy="571500"/>
          </a:xfrm>
          <a:prstGeom prst="rect">
            <a:avLst/>
          </a:prstGeom>
        </p:spPr>
      </p:pic>
      <p:pic>
        <p:nvPicPr>
          <p:cNvPr id="20" name="Graphic 19">
            <a:extLst>
              <a:ext uri="{FF2B5EF4-FFF2-40B4-BE49-F238E27FC236}">
                <a16:creationId xmlns:a16="http://schemas.microsoft.com/office/drawing/2014/main" id="{566B53C3-64D8-9849-9A94-3D22895328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26" y="3025860"/>
            <a:ext cx="571500" cy="571500"/>
          </a:xfrm>
          <a:prstGeom prst="rect">
            <a:avLst/>
          </a:prstGeom>
        </p:spPr>
      </p:pic>
      <p:pic>
        <p:nvPicPr>
          <p:cNvPr id="21" name="Graphic 20">
            <a:extLst>
              <a:ext uri="{FF2B5EF4-FFF2-40B4-BE49-F238E27FC236}">
                <a16:creationId xmlns:a16="http://schemas.microsoft.com/office/drawing/2014/main" id="{3092EC01-DF73-9247-9FAC-3648F7C6BF7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3426" y="3711510"/>
            <a:ext cx="571500" cy="571500"/>
          </a:xfrm>
          <a:prstGeom prst="rect">
            <a:avLst/>
          </a:prstGeom>
        </p:spPr>
      </p:pic>
      <p:pic>
        <p:nvPicPr>
          <p:cNvPr id="22" name="Graphic 21">
            <a:extLst>
              <a:ext uri="{FF2B5EF4-FFF2-40B4-BE49-F238E27FC236}">
                <a16:creationId xmlns:a16="http://schemas.microsoft.com/office/drawing/2014/main" id="{94679648-5F36-7D4C-B511-E304F0EF603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694826" y="6247887"/>
            <a:ext cx="2075526" cy="228659"/>
          </a:xfrm>
          <a:prstGeom prst="rect">
            <a:avLst/>
          </a:prstGeom>
        </p:spPr>
      </p:pic>
      <p:sp>
        <p:nvSpPr>
          <p:cNvPr id="10" name="Rectangle 9">
            <a:extLst>
              <a:ext uri="{FF2B5EF4-FFF2-40B4-BE49-F238E27FC236}">
                <a16:creationId xmlns:a16="http://schemas.microsoft.com/office/drawing/2014/main" id="{F10878D9-7562-3C40-BFC2-124D97131614}"/>
              </a:ext>
            </a:extLst>
          </p:cNvPr>
          <p:cNvSpPr/>
          <p:nvPr/>
        </p:nvSpPr>
        <p:spPr>
          <a:xfrm>
            <a:off x="853423" y="4831398"/>
            <a:ext cx="5242577" cy="665506"/>
          </a:xfrm>
          <a:prstGeom prst="rect">
            <a:avLst/>
          </a:prstGeom>
          <a:solidFill>
            <a:srgbClr val="96CC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BF824E0-352D-F84E-8270-5038F32C9A13}"/>
              </a:ext>
            </a:extLst>
          </p:cNvPr>
          <p:cNvSpPr txBox="1"/>
          <p:nvPr/>
        </p:nvSpPr>
        <p:spPr>
          <a:xfrm>
            <a:off x="1610362" y="4856674"/>
            <a:ext cx="4250111" cy="456343"/>
          </a:xfrm>
          <a:prstGeom prst="rect">
            <a:avLst/>
          </a:prstGeom>
          <a:noFill/>
        </p:spPr>
        <p:txBody>
          <a:bodyPr wrap="square" rtlCol="0">
            <a:spAutoFit/>
          </a:bodyPr>
          <a:lstStyle/>
          <a:p>
            <a:pPr>
              <a:lnSpc>
                <a:spcPct val="200000"/>
              </a:lnSpc>
              <a:spcBef>
                <a:spcPts val="0"/>
              </a:spcBef>
              <a:spcAft>
                <a:spcPts val="984"/>
              </a:spcAft>
            </a:pPr>
            <a:r>
              <a:rPr lang="en-US" sz="1400" dirty="0"/>
              <a:t>Visit </a:t>
            </a:r>
            <a:r>
              <a:rPr lang="en-US" sz="1400" b="1" dirty="0"/>
              <a:t>kp.org/dental/</a:t>
            </a:r>
            <a:r>
              <a:rPr lang="en-US" sz="1400" b="1" dirty="0" err="1"/>
              <a:t>nw</a:t>
            </a:r>
            <a:r>
              <a:rPr lang="en-US" sz="1400" dirty="0"/>
              <a:t> to find a location near you.</a:t>
            </a:r>
          </a:p>
        </p:txBody>
      </p:sp>
      <p:pic>
        <p:nvPicPr>
          <p:cNvPr id="26" name="Graphic 25">
            <a:extLst>
              <a:ext uri="{FF2B5EF4-FFF2-40B4-BE49-F238E27FC236}">
                <a16:creationId xmlns:a16="http://schemas.microsoft.com/office/drawing/2014/main" id="{9C3416DE-B5FD-D644-A863-F909B156CB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8862" y="4814773"/>
            <a:ext cx="571500" cy="571500"/>
          </a:xfrm>
          <a:prstGeom prst="rect">
            <a:avLst/>
          </a:prstGeom>
        </p:spPr>
      </p:pic>
    </p:spTree>
    <p:extLst>
      <p:ext uri="{BB962C8B-B14F-4D97-AF65-F5344CB8AC3E}">
        <p14:creationId xmlns:p14="http://schemas.microsoft.com/office/powerpoint/2010/main" val="863892061"/>
      </p:ext>
    </p:extLst>
  </p:cSld>
  <p:clrMapOvr>
    <a:masterClrMapping/>
  </p:clrMapOvr>
  <mc:AlternateContent xmlns:mc="http://schemas.openxmlformats.org/markup-compatibility/2006" xmlns:p14="http://schemas.microsoft.com/office/powerpoint/2010/main">
    <mc:Choice Requires="p14">
      <p:transition spd="slow" p14:dur="2000" advTm="30358"/>
    </mc:Choice>
    <mc:Fallback xmlns="">
      <p:transition spd="slow" advTm="3035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holding an object&#10;&#10;Description automatically generated with medium confidence">
            <a:extLst>
              <a:ext uri="{FF2B5EF4-FFF2-40B4-BE49-F238E27FC236}">
                <a16:creationId xmlns:a16="http://schemas.microsoft.com/office/drawing/2014/main" id="{04EA2A4D-F613-0D44-9E09-0C236EE19123}"/>
              </a:ext>
            </a:extLst>
          </p:cNvPr>
          <p:cNvPicPr>
            <a:picLocks noChangeAspect="1"/>
          </p:cNvPicPr>
          <p:nvPr/>
        </p:nvPicPr>
        <p:blipFill rotWithShape="1">
          <a:blip r:embed="rId3"/>
          <a:srcRect l="340" t="906" r="-340" b="2244"/>
          <a:stretch/>
        </p:blipFill>
        <p:spPr>
          <a:xfrm>
            <a:off x="7490494" y="0"/>
            <a:ext cx="4717548" cy="6858000"/>
          </a:xfrm>
          <a:prstGeom prst="rect">
            <a:avLst/>
          </a:prstGeom>
        </p:spPr>
      </p:pic>
      <p:sp>
        <p:nvSpPr>
          <p:cNvPr id="7" name="TextBox 6"/>
          <p:cNvSpPr txBox="1"/>
          <p:nvPr/>
        </p:nvSpPr>
        <p:spPr>
          <a:xfrm>
            <a:off x="-1459750" y="5733246"/>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4D714722-CA1A-DF48-AD0D-3317342CDEC7}"/>
              </a:ext>
            </a:extLst>
          </p:cNvPr>
          <p:cNvGrpSpPr/>
          <p:nvPr/>
        </p:nvGrpSpPr>
        <p:grpSpPr>
          <a:xfrm>
            <a:off x="853426" y="978408"/>
            <a:ext cx="6447488" cy="3487363"/>
            <a:chOff x="853426" y="978408"/>
            <a:chExt cx="6447488" cy="3487363"/>
          </a:xfrm>
        </p:grpSpPr>
        <p:sp>
          <p:nvSpPr>
            <p:cNvPr id="15" name="TextBox 14">
              <a:extLst>
                <a:ext uri="{FF2B5EF4-FFF2-40B4-BE49-F238E27FC236}">
                  <a16:creationId xmlns:a16="http://schemas.microsoft.com/office/drawing/2014/main" id="{A10E2513-49E3-9846-8727-4338A7E35ED0}"/>
                </a:ext>
              </a:extLst>
            </p:cNvPr>
            <p:cNvSpPr txBox="1"/>
            <p:nvPr/>
          </p:nvSpPr>
          <p:spPr>
            <a:xfrm>
              <a:off x="1526137" y="2372890"/>
              <a:ext cx="4986957" cy="2092881"/>
            </a:xfrm>
            <a:prstGeom prst="rect">
              <a:avLst/>
            </a:prstGeom>
            <a:noFill/>
          </p:spPr>
          <p:txBody>
            <a:bodyPr wrap="square" rtlCol="0">
              <a:spAutoFit/>
            </a:bodyPr>
            <a:lstStyle/>
            <a:p>
              <a:pPr>
                <a:spcBef>
                  <a:spcPts val="0"/>
                </a:spcBef>
                <a:spcAft>
                  <a:spcPts val="2400"/>
                </a:spcAft>
              </a:pPr>
              <a:r>
                <a:rPr lang="en-US" sz="1400" b="1" dirty="0">
                  <a:solidFill>
                    <a:srgbClr val="003B70"/>
                  </a:solidFill>
                  <a:latin typeface="Arial" panose="020B0604020202020204" pitchFamily="34" charset="0"/>
                  <a:cs typeface="Arial" panose="020B0604020202020204" pitchFamily="34" charset="0"/>
                </a:rPr>
                <a:t>Consistent, coordinated, high-quality care</a:t>
              </a:r>
            </a:p>
            <a:p>
              <a:pPr>
                <a:spcBef>
                  <a:spcPts val="0"/>
                </a:spcBef>
                <a:spcAft>
                  <a:spcPts val="2400"/>
                </a:spcAft>
              </a:pPr>
              <a:r>
                <a:rPr lang="en-US" sz="1400" b="1" dirty="0">
                  <a:solidFill>
                    <a:srgbClr val="003B70"/>
                  </a:solidFill>
                  <a:latin typeface="Arial" panose="020B0604020202020204" pitchFamily="34" charset="0"/>
                  <a:cs typeface="Arial" panose="020B0604020202020204" pitchFamily="34" charset="0"/>
                </a:rPr>
                <a:t>Doctors who can focus on your total health</a:t>
              </a:r>
            </a:p>
            <a:p>
              <a:pPr>
                <a:spcBef>
                  <a:spcPts val="0"/>
                </a:spcBef>
                <a:spcAft>
                  <a:spcPts val="2400"/>
                </a:spcAft>
              </a:pPr>
              <a:r>
                <a:rPr lang="en-US" sz="1400" b="1" dirty="0">
                  <a:solidFill>
                    <a:srgbClr val="003B70"/>
                  </a:solidFill>
                  <a:latin typeface="Arial" panose="020B0604020202020204" pitchFamily="34" charset="0"/>
                  <a:cs typeface="Arial" panose="020B0604020202020204" pitchFamily="34" charset="0"/>
                </a:rPr>
                <a:t>Dentists who can detect health symptoms and connect with your doctor</a:t>
              </a:r>
            </a:p>
            <a:p>
              <a:pPr>
                <a:spcBef>
                  <a:spcPts val="0"/>
                </a:spcBef>
                <a:spcAft>
                  <a:spcPts val="2400"/>
                </a:spcAft>
              </a:pPr>
              <a:r>
                <a:rPr lang="en-US" sz="1400" b="1" dirty="0">
                  <a:solidFill>
                    <a:srgbClr val="003B70"/>
                  </a:solidFill>
                  <a:latin typeface="Arial" panose="020B0604020202020204" pitchFamily="34" charset="0"/>
                  <a:cs typeface="Arial" panose="020B0604020202020204" pitchFamily="34" charset="0"/>
                </a:rPr>
                <a:t>Important health reminders</a:t>
              </a:r>
            </a:p>
          </p:txBody>
        </p:sp>
        <p:pic>
          <p:nvPicPr>
            <p:cNvPr id="10" name="Picture 10">
              <a:extLst>
                <a:ext uri="{FF2B5EF4-FFF2-40B4-BE49-F238E27FC236}">
                  <a16:creationId xmlns:a16="http://schemas.microsoft.com/office/drawing/2014/main" id="{70DF9946-7905-4852-AE2A-AB8F57DF3C5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94595" y="2255885"/>
              <a:ext cx="515222" cy="515222"/>
            </a:xfrm>
            <a:prstGeom prst="rect">
              <a:avLst/>
            </a:prstGeom>
          </p:spPr>
        </p:pic>
        <p:pic>
          <p:nvPicPr>
            <p:cNvPr id="13" name="Picture 10">
              <a:extLst>
                <a:ext uri="{FF2B5EF4-FFF2-40B4-BE49-F238E27FC236}">
                  <a16:creationId xmlns:a16="http://schemas.microsoft.com/office/drawing/2014/main" id="{41F8E258-0096-4F22-8276-80B1CF0FD73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59577" y="2755085"/>
              <a:ext cx="606775" cy="606775"/>
            </a:xfrm>
            <a:prstGeom prst="rect">
              <a:avLst/>
            </a:prstGeom>
          </p:spPr>
        </p:pic>
        <p:pic>
          <p:nvPicPr>
            <p:cNvPr id="16" name="Picture 10">
              <a:extLst>
                <a:ext uri="{FF2B5EF4-FFF2-40B4-BE49-F238E27FC236}">
                  <a16:creationId xmlns:a16="http://schemas.microsoft.com/office/drawing/2014/main" id="{8548F2FA-06BE-45CE-8D0D-F4D7F03D4B3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0335" y="3371426"/>
              <a:ext cx="606775" cy="606775"/>
            </a:xfrm>
            <a:prstGeom prst="rect">
              <a:avLst/>
            </a:prstGeom>
          </p:spPr>
        </p:pic>
        <p:sp>
          <p:nvSpPr>
            <p:cNvPr id="14" name="Title 1">
              <a:extLst>
                <a:ext uri="{FF2B5EF4-FFF2-40B4-BE49-F238E27FC236}">
                  <a16:creationId xmlns:a16="http://schemas.microsoft.com/office/drawing/2014/main" id="{7482C4C9-1A3A-A245-8FC2-5EB4CFBB72F2}"/>
                </a:ext>
              </a:extLst>
            </p:cNvPr>
            <p:cNvSpPr txBox="1">
              <a:spLocks/>
            </p:cNvSpPr>
            <p:nvPr/>
          </p:nvSpPr>
          <p:spPr bwMode="auto">
            <a:xfrm>
              <a:off x="853426" y="978408"/>
              <a:ext cx="6447488" cy="112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000" b="1" dirty="0">
                  <a:solidFill>
                    <a:srgbClr val="00417B"/>
                  </a:solidFill>
                  <a:latin typeface="Arial"/>
                  <a:ea typeface="+mn-ea"/>
                  <a:cs typeface="Arial"/>
                </a:rPr>
                <a:t>Quality care with you at the center</a:t>
              </a:r>
            </a:p>
            <a:p>
              <a:pPr>
                <a:spcBef>
                  <a:spcPts val="0"/>
                </a:spcBef>
                <a:spcAft>
                  <a:spcPts val="295"/>
                </a:spcAft>
              </a:pPr>
              <a:r>
                <a:rPr lang="en-US" sz="1400" spc="-5" dirty="0">
                  <a:solidFill>
                    <a:schemeClr val="tx1">
                      <a:lumMod val="75000"/>
                      <a:lumOff val="25000"/>
                    </a:schemeClr>
                  </a:solidFill>
                  <a:cs typeface="Arial"/>
                </a:rPr>
                <a:t>Your dentist will build a care plan based on your needs and work with your care team to deliver high-quality, personalized care.  </a:t>
              </a:r>
            </a:p>
          </p:txBody>
        </p:sp>
      </p:grpSp>
      <p:sp>
        <p:nvSpPr>
          <p:cNvPr id="22" name="Rectangle 21">
            <a:extLst>
              <a:ext uri="{FF2B5EF4-FFF2-40B4-BE49-F238E27FC236}">
                <a16:creationId xmlns:a16="http://schemas.microsoft.com/office/drawing/2014/main" id="{925DD1FB-F8B7-EA40-8053-0B7B3BC38349}"/>
              </a:ext>
            </a:extLst>
          </p:cNvPr>
          <p:cNvSpPr/>
          <p:nvPr/>
        </p:nvSpPr>
        <p:spPr>
          <a:xfrm>
            <a:off x="853424" y="4906504"/>
            <a:ext cx="6060724" cy="1457311"/>
          </a:xfrm>
          <a:prstGeom prst="rect">
            <a:avLst/>
          </a:prstGeom>
          <a:solidFill>
            <a:srgbClr val="96CC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DACEDED2-AE37-EC40-AD35-D0BB83F8FE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39703" y="5333408"/>
            <a:ext cx="571500" cy="571500"/>
          </a:xfrm>
          <a:prstGeom prst="rect">
            <a:avLst/>
          </a:prstGeom>
        </p:spPr>
      </p:pic>
      <p:pic>
        <p:nvPicPr>
          <p:cNvPr id="24" name="Graphic 23">
            <a:extLst>
              <a:ext uri="{FF2B5EF4-FFF2-40B4-BE49-F238E27FC236}">
                <a16:creationId xmlns:a16="http://schemas.microsoft.com/office/drawing/2014/main" id="{C3D86999-A028-DA46-9DE5-8B97C6CBA72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68983" y="5333408"/>
            <a:ext cx="573024" cy="573024"/>
          </a:xfrm>
          <a:prstGeom prst="rect">
            <a:avLst/>
          </a:prstGeom>
        </p:spPr>
      </p:pic>
      <p:pic>
        <p:nvPicPr>
          <p:cNvPr id="25" name="Graphic 24">
            <a:extLst>
              <a:ext uri="{FF2B5EF4-FFF2-40B4-BE49-F238E27FC236}">
                <a16:creationId xmlns:a16="http://schemas.microsoft.com/office/drawing/2014/main" id="{AB6F6605-1215-5B4F-8E47-FF7893F0CF3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87224" y="5348647"/>
            <a:ext cx="573024" cy="573024"/>
          </a:xfrm>
          <a:prstGeom prst="rect">
            <a:avLst/>
          </a:prstGeom>
        </p:spPr>
      </p:pic>
      <p:sp>
        <p:nvSpPr>
          <p:cNvPr id="26" name="TextBox 25">
            <a:extLst>
              <a:ext uri="{FF2B5EF4-FFF2-40B4-BE49-F238E27FC236}">
                <a16:creationId xmlns:a16="http://schemas.microsoft.com/office/drawing/2014/main" id="{144B5C3C-3BF8-5B48-9E77-33A4348FC50D}"/>
              </a:ext>
            </a:extLst>
          </p:cNvPr>
          <p:cNvSpPr txBox="1"/>
          <p:nvPr/>
        </p:nvSpPr>
        <p:spPr>
          <a:xfrm>
            <a:off x="628633" y="4878190"/>
            <a:ext cx="6491560" cy="508344"/>
          </a:xfrm>
          <a:prstGeom prst="rect">
            <a:avLst/>
          </a:prstGeom>
          <a:noFill/>
        </p:spPr>
        <p:txBody>
          <a:bodyPr wrap="square" rtlCol="0">
            <a:spAutoFit/>
          </a:bodyPr>
          <a:lstStyle/>
          <a:p>
            <a:pPr algn="ctr">
              <a:lnSpc>
                <a:spcPct val="200000"/>
              </a:lnSpc>
              <a:spcBef>
                <a:spcPts val="0"/>
              </a:spcBef>
              <a:spcAft>
                <a:spcPts val="984"/>
              </a:spcAft>
            </a:pPr>
            <a:r>
              <a:rPr lang="en-US" sz="1600" dirty="0"/>
              <a:t>Additional benefits to look for when choosing a dental plan</a:t>
            </a:r>
          </a:p>
        </p:txBody>
      </p:sp>
      <p:sp>
        <p:nvSpPr>
          <p:cNvPr id="28" name="Rectangle 27">
            <a:extLst>
              <a:ext uri="{FF2B5EF4-FFF2-40B4-BE49-F238E27FC236}">
                <a16:creationId xmlns:a16="http://schemas.microsoft.com/office/drawing/2014/main" id="{6492AC4B-91D6-9C44-A3B4-F4AC1889022A}"/>
              </a:ext>
            </a:extLst>
          </p:cNvPr>
          <p:cNvSpPr>
            <a:spLocks noChangeArrowheads="1"/>
          </p:cNvSpPr>
          <p:nvPr/>
        </p:nvSpPr>
        <p:spPr bwMode="auto">
          <a:xfrm>
            <a:off x="1077809" y="5830614"/>
            <a:ext cx="16617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Aft>
                <a:spcPts val="492"/>
              </a:spcAft>
            </a:pPr>
            <a:r>
              <a:rPr lang="en-US" sz="1200" dirty="0"/>
              <a:t>Medical-dental integration</a:t>
            </a:r>
          </a:p>
        </p:txBody>
      </p:sp>
      <p:sp>
        <p:nvSpPr>
          <p:cNvPr id="29" name="Rectangle 28">
            <a:extLst>
              <a:ext uri="{FF2B5EF4-FFF2-40B4-BE49-F238E27FC236}">
                <a16:creationId xmlns:a16="http://schemas.microsoft.com/office/drawing/2014/main" id="{3DD6BCB1-251F-E345-9C9A-9C4C11C7CCA4}"/>
              </a:ext>
            </a:extLst>
          </p:cNvPr>
          <p:cNvSpPr>
            <a:spLocks noChangeArrowheads="1"/>
          </p:cNvSpPr>
          <p:nvPr/>
        </p:nvSpPr>
        <p:spPr bwMode="auto">
          <a:xfrm>
            <a:off x="3029789" y="5836813"/>
            <a:ext cx="16617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Aft>
                <a:spcPts val="492"/>
              </a:spcAft>
            </a:pPr>
            <a:r>
              <a:rPr lang="en-US" sz="1200" dirty="0"/>
              <a:t>Shared medical record</a:t>
            </a:r>
          </a:p>
        </p:txBody>
      </p:sp>
      <p:sp>
        <p:nvSpPr>
          <p:cNvPr id="30" name="Rectangle 29">
            <a:extLst>
              <a:ext uri="{FF2B5EF4-FFF2-40B4-BE49-F238E27FC236}">
                <a16:creationId xmlns:a16="http://schemas.microsoft.com/office/drawing/2014/main" id="{C8A2BB92-8E80-E04E-B12A-0A66DF0FDE81}"/>
              </a:ext>
            </a:extLst>
          </p:cNvPr>
          <p:cNvSpPr>
            <a:spLocks noChangeArrowheads="1"/>
          </p:cNvSpPr>
          <p:nvPr/>
        </p:nvSpPr>
        <p:spPr bwMode="auto">
          <a:xfrm>
            <a:off x="4935283" y="5840594"/>
            <a:ext cx="16617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spcAft>
                <a:spcPts val="492"/>
              </a:spcAft>
            </a:pPr>
            <a:r>
              <a:rPr lang="en-US" sz="1200" dirty="0"/>
              <a:t>Coordinated approach to care</a:t>
            </a:r>
          </a:p>
        </p:txBody>
      </p:sp>
      <p:pic>
        <p:nvPicPr>
          <p:cNvPr id="32" name="Graphic 31">
            <a:extLst>
              <a:ext uri="{FF2B5EF4-FFF2-40B4-BE49-F238E27FC236}">
                <a16:creationId xmlns:a16="http://schemas.microsoft.com/office/drawing/2014/main" id="{33BD0D57-7FBE-824B-B6AC-D88836AE616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9694826" y="6247887"/>
            <a:ext cx="2075526" cy="228659"/>
          </a:xfrm>
          <a:prstGeom prst="rect">
            <a:avLst/>
          </a:prstGeom>
        </p:spPr>
      </p:pic>
      <p:pic>
        <p:nvPicPr>
          <p:cNvPr id="33" name="Graphic 32">
            <a:extLst>
              <a:ext uri="{FF2B5EF4-FFF2-40B4-BE49-F238E27FC236}">
                <a16:creationId xmlns:a16="http://schemas.microsoft.com/office/drawing/2014/main" id="{006C7899-B8EE-994E-ACE7-AAB0A83163F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04086" y="4043545"/>
            <a:ext cx="573024" cy="573024"/>
          </a:xfrm>
          <a:prstGeom prst="rect">
            <a:avLst/>
          </a:prstGeom>
        </p:spPr>
      </p:pic>
    </p:spTree>
    <p:extLst>
      <p:ext uri="{BB962C8B-B14F-4D97-AF65-F5344CB8AC3E}">
        <p14:creationId xmlns:p14="http://schemas.microsoft.com/office/powerpoint/2010/main" val="1806630202"/>
      </p:ext>
    </p:extLst>
  </p:cSld>
  <p:clrMapOvr>
    <a:masterClrMapping/>
  </p:clrMapOvr>
  <mc:AlternateContent xmlns:mc="http://schemas.openxmlformats.org/markup-compatibility/2006" xmlns:p14="http://schemas.microsoft.com/office/powerpoint/2010/main">
    <mc:Choice Requires="p14">
      <p:transition spd="slow" p14:dur="2000" advTm="61728"/>
    </mc:Choice>
    <mc:Fallback xmlns="">
      <p:transition spd="slow" advTm="617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A picture containing person, outdoor, sitting, looking&#10;&#10;Description automatically generated">
            <a:extLst>
              <a:ext uri="{FF2B5EF4-FFF2-40B4-BE49-F238E27FC236}">
                <a16:creationId xmlns:a16="http://schemas.microsoft.com/office/drawing/2014/main" id="{E5B09399-DCEB-0141-B02E-3808CCD9F25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 t="888" r="5424" b="-4147"/>
          <a:stretch/>
        </p:blipFill>
        <p:spPr bwMode="auto">
          <a:xfrm>
            <a:off x="7113832" y="2768921"/>
            <a:ext cx="5078168" cy="312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5">
            <a:extLst>
              <a:ext uri="{FF2B5EF4-FFF2-40B4-BE49-F238E27FC236}">
                <a16:creationId xmlns:a16="http://schemas.microsoft.com/office/drawing/2014/main" id="{01D303E4-344D-E947-8B6B-3FD84562474A}"/>
              </a:ext>
            </a:extLst>
          </p:cNvPr>
          <p:cNvSpPr txBox="1">
            <a:spLocks/>
          </p:cNvSpPr>
          <p:nvPr/>
        </p:nvSpPr>
        <p:spPr>
          <a:xfrm>
            <a:off x="789648" y="-129593"/>
            <a:ext cx="8076919" cy="1687240"/>
          </a:xfrm>
          <a:prstGeom prst="rect">
            <a:avLst/>
          </a:prstGeom>
        </p:spPr>
        <p:txBody>
          <a:bodyPr anchor="b"/>
          <a:lstStyle>
            <a:lvl1pPr marL="228600" indent="-228600" algn="l" defTabSz="457200" rtl="0" eaLnBrk="1" latinLnBrk="0" hangingPunct="1">
              <a:spcBef>
                <a:spcPts val="300"/>
              </a:spcBef>
              <a:spcAft>
                <a:spcPts val="900"/>
              </a:spcAft>
              <a:buClr>
                <a:schemeClr val="tx1">
                  <a:lumMod val="25000"/>
                  <a:lumOff val="75000"/>
                </a:schemeClr>
              </a:buClr>
              <a:buFont typeface="Wingdings" charset="2"/>
              <a:buChar char="§"/>
              <a:defRPr sz="2400" kern="1200">
                <a:solidFill>
                  <a:schemeClr val="tx1">
                    <a:lumMod val="75000"/>
                    <a:lumOff val="25000"/>
                  </a:schemeClr>
                </a:solidFill>
                <a:latin typeface="Arial"/>
                <a:ea typeface="+mn-ea"/>
                <a:cs typeface="Arial"/>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a:solidFill>
                  <a:srgbClr val="00417B"/>
                </a:solidFill>
              </a:rPr>
              <a:t>Virtual dentistry</a:t>
            </a:r>
          </a:p>
        </p:txBody>
      </p:sp>
      <p:sp>
        <p:nvSpPr>
          <p:cNvPr id="14" name="TextBox 13">
            <a:extLst>
              <a:ext uri="{FF2B5EF4-FFF2-40B4-BE49-F238E27FC236}">
                <a16:creationId xmlns:a16="http://schemas.microsoft.com/office/drawing/2014/main" id="{3C96AE94-DDE9-8346-9140-7623202E7303}"/>
              </a:ext>
            </a:extLst>
          </p:cNvPr>
          <p:cNvSpPr txBox="1"/>
          <p:nvPr/>
        </p:nvSpPr>
        <p:spPr>
          <a:xfrm>
            <a:off x="792718" y="1566546"/>
            <a:ext cx="10220614" cy="1332224"/>
          </a:xfrm>
          <a:prstGeom prst="rect">
            <a:avLst/>
          </a:prstGeom>
          <a:noFill/>
        </p:spPr>
        <p:txBody>
          <a:bodyPr wrap="square">
            <a:spAutoFit/>
          </a:bodyPr>
          <a:lstStyle/>
          <a:p>
            <a:pPr defTabSz="912618">
              <a:lnSpc>
                <a:spcPts val="2196"/>
              </a:lnSpc>
              <a:spcBef>
                <a:spcPts val="1098"/>
              </a:spcBef>
              <a:defRPr/>
            </a:pPr>
            <a:r>
              <a:rPr lang="en-US" sz="1400" spc="-5" dirty="0">
                <a:solidFill>
                  <a:schemeClr val="tx1">
                    <a:lumMod val="75000"/>
                    <a:lumOff val="25000"/>
                  </a:schemeClr>
                </a:solidFill>
                <a:cs typeface="Arial"/>
              </a:rPr>
              <a:t>When the pandemic emerged, we quickly stood up virtual dental care options to continue to meet members’ needs. Members like these convenient virtual visits because dentists can cover a member’s dental history, assess the severity of the concern, and provide recommendations and next steps.</a:t>
            </a:r>
          </a:p>
          <a:p>
            <a:pPr defTabSz="912618">
              <a:lnSpc>
                <a:spcPts val="2196"/>
              </a:lnSpc>
              <a:spcBef>
                <a:spcPts val="1098"/>
              </a:spcBef>
              <a:defRPr/>
            </a:pPr>
            <a:endParaRPr lang="en-US" sz="1400" spc="-5" dirty="0">
              <a:solidFill>
                <a:schemeClr val="tx1">
                  <a:lumMod val="75000"/>
                  <a:lumOff val="25000"/>
                </a:schemeClr>
              </a:solidFill>
              <a:cs typeface="Arial"/>
            </a:endParaRPr>
          </a:p>
        </p:txBody>
      </p:sp>
      <p:sp>
        <p:nvSpPr>
          <p:cNvPr id="27" name="Rectangle 26">
            <a:extLst>
              <a:ext uri="{FF2B5EF4-FFF2-40B4-BE49-F238E27FC236}">
                <a16:creationId xmlns:a16="http://schemas.microsoft.com/office/drawing/2014/main" id="{44198FFF-F462-494C-B4C0-925E8F596C58}"/>
              </a:ext>
            </a:extLst>
          </p:cNvPr>
          <p:cNvSpPr/>
          <p:nvPr/>
        </p:nvSpPr>
        <p:spPr>
          <a:xfrm>
            <a:off x="1790904" y="3004061"/>
            <a:ext cx="4603959" cy="3558449"/>
          </a:xfrm>
          <a:prstGeom prst="rect">
            <a:avLst/>
          </a:prstGeom>
        </p:spPr>
        <p:txBody>
          <a:bodyPr lIns="68580" tIns="34290" rIns="68580" bIns="34290" anchor="t">
            <a:normAutofit/>
          </a:bodyPr>
          <a:lstStyle/>
          <a:p>
            <a:pPr marL="41148" defTabSz="685800">
              <a:lnSpc>
                <a:spcPct val="90000"/>
              </a:lnSpc>
              <a:spcBef>
                <a:spcPts val="1600"/>
              </a:spcBef>
              <a:defRPr/>
            </a:pPr>
            <a:r>
              <a:rPr lang="en-US" sz="1400" b="1" dirty="0">
                <a:solidFill>
                  <a:srgbClr val="003B70"/>
                </a:solidFill>
                <a:latin typeface="Arial" panose="020B0604020202020204" pitchFamily="34" charset="0"/>
                <a:cs typeface="Arial" panose="020B0604020202020204" pitchFamily="34" charset="0"/>
              </a:rPr>
              <a:t>Telephone advice 24 hours a day, 7 days </a:t>
            </a:r>
            <a:br>
              <a:rPr lang="en-US" sz="1400" b="1" dirty="0">
                <a:solidFill>
                  <a:srgbClr val="003B70"/>
                </a:solidFill>
                <a:latin typeface="Arial" panose="020B0604020202020204" pitchFamily="34" charset="0"/>
                <a:cs typeface="Arial" panose="020B0604020202020204" pitchFamily="34" charset="0"/>
              </a:rPr>
            </a:br>
            <a:r>
              <a:rPr lang="en-US" sz="1400" b="1" dirty="0">
                <a:solidFill>
                  <a:srgbClr val="003B70"/>
                </a:solidFill>
                <a:latin typeface="Arial" panose="020B0604020202020204" pitchFamily="34" charset="0"/>
                <a:cs typeface="Arial" panose="020B0604020202020204" pitchFamily="34" charset="0"/>
              </a:rPr>
              <a:t>a week</a:t>
            </a:r>
          </a:p>
          <a:p>
            <a:pPr marL="42863" defTabSz="685800">
              <a:lnSpc>
                <a:spcPct val="90000"/>
              </a:lnSpc>
              <a:spcBef>
                <a:spcPts val="1600"/>
              </a:spcBef>
              <a:defRPr/>
            </a:pPr>
            <a:r>
              <a:rPr lang="en-US" sz="1400" b="1" dirty="0">
                <a:solidFill>
                  <a:srgbClr val="003B70"/>
                </a:solidFill>
                <a:latin typeface="Arial" panose="020B0604020202020204" pitchFamily="34" charset="0"/>
                <a:cs typeface="Arial" panose="020B0604020202020204" pitchFamily="34" charset="0"/>
              </a:rPr>
              <a:t>Telephone and video visits available after a member is triaged</a:t>
            </a:r>
            <a:r>
              <a:rPr lang="en-US" sz="1400" b="1" baseline="30000" dirty="0">
                <a:solidFill>
                  <a:srgbClr val="003B70"/>
                </a:solidFill>
                <a:latin typeface="Arial" panose="020B0604020202020204" pitchFamily="34" charset="0"/>
                <a:cs typeface="Arial" panose="020B0604020202020204" pitchFamily="34" charset="0"/>
              </a:rPr>
              <a:t>1,2</a:t>
            </a:r>
          </a:p>
          <a:p>
            <a:pPr marL="42863" defTabSz="685800">
              <a:lnSpc>
                <a:spcPct val="90000"/>
              </a:lnSpc>
              <a:spcBef>
                <a:spcPts val="1600"/>
              </a:spcBef>
              <a:defRPr/>
            </a:pPr>
            <a:r>
              <a:rPr lang="en-US" sz="1400" b="1" dirty="0">
                <a:solidFill>
                  <a:srgbClr val="003B70"/>
                </a:solidFill>
                <a:latin typeface="Arial" panose="020B0604020202020204" pitchFamily="34" charset="0"/>
                <a:cs typeface="Arial" panose="020B0604020202020204" pitchFamily="34" charset="0"/>
              </a:rPr>
              <a:t>Dental advice email on </a:t>
            </a:r>
            <a:r>
              <a:rPr lang="en-US" sz="1400" b="1" dirty="0" err="1">
                <a:solidFill>
                  <a:srgbClr val="003B70"/>
                </a:solidFill>
                <a:latin typeface="Arial" panose="020B0604020202020204" pitchFamily="34" charset="0"/>
                <a:cs typeface="Arial" panose="020B0604020202020204" pitchFamily="34" charset="0"/>
              </a:rPr>
              <a:t>kp.org</a:t>
            </a:r>
            <a:r>
              <a:rPr lang="en-US" sz="1400" b="1" dirty="0">
                <a:solidFill>
                  <a:srgbClr val="003B70"/>
                </a:solidFill>
                <a:latin typeface="Arial" panose="020B0604020202020204" pitchFamily="34" charset="0"/>
                <a:cs typeface="Arial" panose="020B0604020202020204" pitchFamily="34" charset="0"/>
              </a:rPr>
              <a:t> and the Kaiser Permanente app</a:t>
            </a:r>
            <a:r>
              <a:rPr lang="en-US" sz="1400" b="1" baseline="30000" dirty="0">
                <a:solidFill>
                  <a:srgbClr val="003B70"/>
                </a:solidFill>
                <a:latin typeface="Arial" panose="020B0604020202020204" pitchFamily="34" charset="0"/>
                <a:cs typeface="Arial" panose="020B0604020202020204" pitchFamily="34" charset="0"/>
              </a:rPr>
              <a:t>3,4</a:t>
            </a:r>
          </a:p>
          <a:p>
            <a:pPr marL="42863" defTabSz="685800">
              <a:lnSpc>
                <a:spcPct val="90000"/>
              </a:lnSpc>
              <a:spcBef>
                <a:spcPts val="1600"/>
              </a:spcBef>
              <a:defRPr/>
            </a:pPr>
            <a:r>
              <a:rPr lang="en-US" sz="1400" b="1" dirty="0">
                <a:solidFill>
                  <a:srgbClr val="003B70"/>
                </a:solidFill>
                <a:latin typeface="Arial" panose="020B0604020202020204" pitchFamily="34" charset="0"/>
                <a:cs typeface="Arial" panose="020B0604020202020204" pitchFamily="34" charset="0"/>
              </a:rPr>
              <a:t>Ability to email patient photos through </a:t>
            </a:r>
            <a:r>
              <a:rPr lang="en-US" sz="1400" b="1" dirty="0" err="1">
                <a:solidFill>
                  <a:srgbClr val="003B70"/>
                </a:solidFill>
                <a:latin typeface="Arial" panose="020B0604020202020204" pitchFamily="34" charset="0"/>
                <a:cs typeface="Arial" panose="020B0604020202020204" pitchFamily="34" charset="0"/>
              </a:rPr>
              <a:t>kp.org</a:t>
            </a:r>
            <a:r>
              <a:rPr lang="en-US" sz="1400" b="1" dirty="0">
                <a:solidFill>
                  <a:srgbClr val="003B70"/>
                </a:solidFill>
                <a:latin typeface="Arial" panose="020B0604020202020204" pitchFamily="34" charset="0"/>
                <a:cs typeface="Arial" panose="020B0604020202020204" pitchFamily="34" charset="0"/>
              </a:rPr>
              <a:t> and the Kaiser Permanente app</a:t>
            </a:r>
            <a:r>
              <a:rPr lang="en-US" sz="1400" b="1" baseline="30000" dirty="0">
                <a:solidFill>
                  <a:srgbClr val="003B70"/>
                </a:solidFill>
                <a:latin typeface="Arial" panose="020B0604020202020204" pitchFamily="34" charset="0"/>
                <a:cs typeface="Arial" panose="020B0604020202020204" pitchFamily="34" charset="0"/>
              </a:rPr>
              <a:t>4</a:t>
            </a:r>
          </a:p>
        </p:txBody>
      </p:sp>
      <p:pic>
        <p:nvPicPr>
          <p:cNvPr id="30" name="Graphic 29">
            <a:extLst>
              <a:ext uri="{FF2B5EF4-FFF2-40B4-BE49-F238E27FC236}">
                <a16:creationId xmlns:a16="http://schemas.microsoft.com/office/drawing/2014/main" id="{8DCCF31C-F1AC-A74E-8C0E-F7C03C1576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62660" y="2992773"/>
            <a:ext cx="448056" cy="448056"/>
          </a:xfrm>
          <a:prstGeom prst="rect">
            <a:avLst/>
          </a:prstGeom>
        </p:spPr>
      </p:pic>
      <p:pic>
        <p:nvPicPr>
          <p:cNvPr id="31" name="Graphic 30">
            <a:extLst>
              <a:ext uri="{FF2B5EF4-FFF2-40B4-BE49-F238E27FC236}">
                <a16:creationId xmlns:a16="http://schemas.microsoft.com/office/drawing/2014/main" id="{E034DD08-9B74-2E4C-A653-283B64B945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2660" y="3559490"/>
            <a:ext cx="448056" cy="448056"/>
          </a:xfrm>
          <a:prstGeom prst="rect">
            <a:avLst/>
          </a:prstGeom>
        </p:spPr>
      </p:pic>
      <p:pic>
        <p:nvPicPr>
          <p:cNvPr id="32" name="Graphic 31">
            <a:extLst>
              <a:ext uri="{FF2B5EF4-FFF2-40B4-BE49-F238E27FC236}">
                <a16:creationId xmlns:a16="http://schemas.microsoft.com/office/drawing/2014/main" id="{0B23FEB5-A595-7C43-9C59-52B6958419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62660" y="4183484"/>
            <a:ext cx="448056" cy="448056"/>
          </a:xfrm>
          <a:prstGeom prst="rect">
            <a:avLst/>
          </a:prstGeom>
        </p:spPr>
      </p:pic>
      <p:pic>
        <p:nvPicPr>
          <p:cNvPr id="33" name="Graphic 32">
            <a:extLst>
              <a:ext uri="{FF2B5EF4-FFF2-40B4-BE49-F238E27FC236}">
                <a16:creationId xmlns:a16="http://schemas.microsoft.com/office/drawing/2014/main" id="{33C76E6F-38E6-9147-A263-4F1064CB3E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62660" y="4783286"/>
            <a:ext cx="448056" cy="448056"/>
          </a:xfrm>
          <a:prstGeom prst="rect">
            <a:avLst/>
          </a:prstGeom>
        </p:spPr>
      </p:pic>
      <p:sp>
        <p:nvSpPr>
          <p:cNvPr id="34" name="Text Placeholder 54">
            <a:extLst>
              <a:ext uri="{FF2B5EF4-FFF2-40B4-BE49-F238E27FC236}">
                <a16:creationId xmlns:a16="http://schemas.microsoft.com/office/drawing/2014/main" id="{4B3712E5-5E70-BE4B-9BB3-5A71B37CF57D}"/>
              </a:ext>
            </a:extLst>
          </p:cNvPr>
          <p:cNvSpPr txBox="1">
            <a:spLocks/>
          </p:cNvSpPr>
          <p:nvPr/>
        </p:nvSpPr>
        <p:spPr>
          <a:xfrm>
            <a:off x="996696" y="5891080"/>
            <a:ext cx="5805886" cy="557377"/>
          </a:xfrm>
          <a:prstGeom prst="rect">
            <a:avLst/>
          </a:prstGeom>
        </p:spPr>
        <p:txBody>
          <a:bodyPr lIns="91440" tIns="45720" rIns="91440" bIns="45720" anchor="b"/>
          <a:lstStyle>
            <a:lvl1pPr marL="0" indent="0" algn="l" defTabSz="914355" rtl="0" eaLnBrk="1" latinLnBrk="0" hangingPunct="1">
              <a:lnSpc>
                <a:spcPct val="100000"/>
              </a:lnSpc>
              <a:spcBef>
                <a:spcPts val="1000"/>
              </a:spcBef>
              <a:buFont typeface="Arial" panose="020B0604020202020204" pitchFamily="34" charset="0"/>
              <a:buNone/>
              <a:defRPr sz="900" b="1" i="0" kern="1200">
                <a:solidFill>
                  <a:srgbClr val="003A71"/>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ts val="900"/>
              </a:lnSpc>
              <a:spcBef>
                <a:spcPts val="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b="0" dirty="0">
                <a:solidFill>
                  <a:schemeClr val="tx1"/>
                </a:solidFill>
                <a:latin typeface="+mn-lt"/>
                <a:cs typeface="+mn-cs"/>
              </a:rPr>
              <a:t>1. When appropriate and available. 2. These features apply to care you get at Kaiser Permanente facilities. 3. To use the Kaiser Permanente app, you must be a Kaiser Permanente member registered on </a:t>
            </a:r>
            <a:r>
              <a:rPr lang="en-US" b="0" dirty="0" err="1">
                <a:solidFill>
                  <a:schemeClr val="tx1"/>
                </a:solidFill>
                <a:latin typeface="+mn-lt"/>
                <a:cs typeface="+mn-cs"/>
              </a:rPr>
              <a:t>kp.org</a:t>
            </a:r>
            <a:r>
              <a:rPr lang="en-US" b="0" dirty="0">
                <a:solidFill>
                  <a:schemeClr val="tx1"/>
                </a:solidFill>
                <a:latin typeface="+mn-lt"/>
                <a:cs typeface="+mn-cs"/>
              </a:rPr>
              <a:t>. 4. </a:t>
            </a:r>
            <a:r>
              <a:rPr lang="en-US" altLang="en-US" b="0" dirty="0">
                <a:solidFill>
                  <a:schemeClr val="tx1"/>
                </a:solidFill>
                <a:latin typeface="+mn-lt"/>
                <a:cs typeface="+mn-cs"/>
              </a:rPr>
              <a:t>Available for members with both Kaiser Permanente medical and dental. </a:t>
            </a:r>
          </a:p>
          <a:p>
            <a:pPr lvl="0">
              <a:spcBef>
                <a:spcPts val="0"/>
              </a:spcBef>
              <a:defRPr/>
            </a:pPr>
            <a:endParaRPr lang="en-US" sz="700" b="0" dirty="0">
              <a:solidFill>
                <a:schemeClr val="bg1"/>
              </a:solidFill>
            </a:endParaRPr>
          </a:p>
        </p:txBody>
      </p:sp>
    </p:spTree>
    <p:extLst>
      <p:ext uri="{BB962C8B-B14F-4D97-AF65-F5344CB8AC3E}">
        <p14:creationId xmlns:p14="http://schemas.microsoft.com/office/powerpoint/2010/main" val="3200933201"/>
      </p:ext>
    </p:extLst>
  </p:cSld>
  <p:clrMapOvr>
    <a:masterClrMapping/>
  </p:clrMapOvr>
  <mc:AlternateContent xmlns:mc="http://schemas.openxmlformats.org/markup-compatibility/2006" xmlns:p14="http://schemas.microsoft.com/office/powerpoint/2010/main">
    <mc:Choice Requires="p14">
      <p:transition spd="slow" p14:dur="2000" advTm="45706"/>
    </mc:Choice>
    <mc:Fallback xmlns="">
      <p:transition spd="slow" advTm="4570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BE44491-DBB0-9946-918A-438CAB351B50}"/>
              </a:ext>
            </a:extLst>
          </p:cNvPr>
          <p:cNvSpPr txBox="1">
            <a:spLocks/>
          </p:cNvSpPr>
          <p:nvPr/>
        </p:nvSpPr>
        <p:spPr bwMode="auto">
          <a:xfrm>
            <a:off x="853425" y="978408"/>
            <a:ext cx="838156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marR="0" lvl="0" indent="0" algn="l" defTabSz="615914" rtl="0" eaLnBrk="1" fontAlgn="base" latinLnBrk="0" hangingPunct="1">
              <a:lnSpc>
                <a:spcPct val="100000"/>
              </a:lnSpc>
              <a:spcBef>
                <a:spcPct val="0"/>
              </a:spcBef>
              <a:spcAft>
                <a:spcPts val="1000"/>
              </a:spcAft>
              <a:buClrTx/>
              <a:buSzTx/>
              <a:buFontTx/>
              <a:buNone/>
              <a:tabLst/>
              <a:defRPr/>
            </a:pPr>
            <a:r>
              <a:rPr lang="en-US" sz="3200" b="1" dirty="0">
                <a:solidFill>
                  <a:srgbClr val="5A9B3C"/>
                </a:solidFill>
              </a:rPr>
              <a:t>P</a:t>
            </a:r>
            <a:r>
              <a:rPr kumimoji="0" lang="en-US" sz="3200" b="1" i="0" u="none" strike="noStrike" kern="1200" cap="none" spc="0" normalizeH="0" baseline="0" noProof="0" dirty="0">
                <a:ln>
                  <a:noFill/>
                </a:ln>
                <a:solidFill>
                  <a:srgbClr val="5A9B3C"/>
                </a:solidFill>
                <a:effectLst/>
                <a:uLnTx/>
                <a:uFillTx/>
                <a:latin typeface="Arial" charset="0"/>
                <a:ea typeface="MS PGothic" charset="0"/>
              </a:rPr>
              <a:t>EBB dental benefits for 2024</a:t>
            </a:r>
            <a:endParaRPr kumimoji="0" lang="en-US" sz="3200" b="1" i="1" u="none" strike="noStrike" kern="1200" cap="none" spc="0" normalizeH="0" baseline="0" noProof="0" dirty="0">
              <a:ln>
                <a:noFill/>
              </a:ln>
              <a:solidFill>
                <a:srgbClr val="5A9B3C"/>
              </a:solidFill>
              <a:effectLst/>
              <a:uLnTx/>
              <a:uFillTx/>
              <a:latin typeface="Arial" charset="0"/>
              <a:ea typeface="MS PGothic" charset="0"/>
            </a:endParaRPr>
          </a:p>
        </p:txBody>
      </p:sp>
      <p:graphicFrame>
        <p:nvGraphicFramePr>
          <p:cNvPr id="2" name="Table 4">
            <a:extLst>
              <a:ext uri="{FF2B5EF4-FFF2-40B4-BE49-F238E27FC236}">
                <a16:creationId xmlns:a16="http://schemas.microsoft.com/office/drawing/2014/main" id="{88ECD59B-794B-2340-A96E-D94F3F9CED58}"/>
              </a:ext>
            </a:extLst>
          </p:cNvPr>
          <p:cNvGraphicFramePr>
            <a:graphicFrameLocks noGrp="1"/>
          </p:cNvGraphicFramePr>
          <p:nvPr/>
        </p:nvGraphicFramePr>
        <p:xfrm>
          <a:off x="853425" y="1532520"/>
          <a:ext cx="6443845" cy="4130040"/>
        </p:xfrm>
        <a:graphic>
          <a:graphicData uri="http://schemas.openxmlformats.org/drawingml/2006/table">
            <a:tbl>
              <a:tblPr firstRow="1">
                <a:tableStyleId>{5C22544A-7EE6-4342-B048-85BDC9FD1C3A}</a:tableStyleId>
              </a:tblPr>
              <a:tblGrid>
                <a:gridCol w="3731827">
                  <a:extLst>
                    <a:ext uri="{9D8B030D-6E8A-4147-A177-3AD203B41FA5}">
                      <a16:colId xmlns:a16="http://schemas.microsoft.com/office/drawing/2014/main" val="1301186548"/>
                    </a:ext>
                  </a:extLst>
                </a:gridCol>
                <a:gridCol w="1351722">
                  <a:extLst>
                    <a:ext uri="{9D8B030D-6E8A-4147-A177-3AD203B41FA5}">
                      <a16:colId xmlns:a16="http://schemas.microsoft.com/office/drawing/2014/main" val="3568303497"/>
                    </a:ext>
                  </a:extLst>
                </a:gridCol>
                <a:gridCol w="1360296">
                  <a:extLst>
                    <a:ext uri="{9D8B030D-6E8A-4147-A177-3AD203B41FA5}">
                      <a16:colId xmlns:a16="http://schemas.microsoft.com/office/drawing/2014/main" val="157541471"/>
                    </a:ext>
                  </a:extLst>
                </a:gridCol>
              </a:tblGrid>
              <a:tr h="217903">
                <a:tc>
                  <a:txBody>
                    <a:bodyPr/>
                    <a:lstStyle/>
                    <a:p>
                      <a:pPr algn="ctr"/>
                      <a:endParaRPr lang="en-US" sz="1100" baseline="0" dirty="0"/>
                    </a:p>
                  </a:txBody>
                  <a:tcPr anchor="ctr">
                    <a:lnB w="38100" cmpd="sng">
                      <a:noFill/>
                    </a:lnB>
                    <a:noFill/>
                  </a:tcPr>
                </a:tc>
                <a:tc>
                  <a:txBody>
                    <a:bodyPr/>
                    <a:lstStyle/>
                    <a:p>
                      <a:pPr algn="ctr"/>
                      <a:r>
                        <a:rPr lang="en-US" sz="1100" baseline="0" dirty="0"/>
                        <a:t>Full-Time</a:t>
                      </a:r>
                    </a:p>
                  </a:txBody>
                  <a:tcPr anchor="ctr">
                    <a:lnB w="38100" cmpd="sng">
                      <a:noFill/>
                    </a:lnB>
                    <a:solidFill>
                      <a:srgbClr val="4A8643"/>
                    </a:solidFill>
                  </a:tcPr>
                </a:tc>
                <a:tc>
                  <a:txBody>
                    <a:bodyPr/>
                    <a:lstStyle/>
                    <a:p>
                      <a:pPr algn="ctr"/>
                      <a:r>
                        <a:rPr lang="en-US" sz="1100" baseline="0" dirty="0"/>
                        <a:t>Part-Time</a:t>
                      </a:r>
                    </a:p>
                  </a:txBody>
                  <a:tcPr anchor="ctr">
                    <a:lnB w="38100" cmpd="sng">
                      <a:noFill/>
                    </a:lnB>
                    <a:solidFill>
                      <a:srgbClr val="4A8643"/>
                    </a:solidFill>
                  </a:tcPr>
                </a:tc>
                <a:extLst>
                  <a:ext uri="{0D108BD9-81ED-4DB2-BD59-A6C34878D82A}">
                    <a16:rowId xmlns:a16="http://schemas.microsoft.com/office/drawing/2014/main" val="455971512"/>
                  </a:ext>
                </a:extLst>
              </a:tr>
              <a:tr h="238949">
                <a:tc>
                  <a:txBody>
                    <a:bodyPr/>
                    <a:lstStyle/>
                    <a:p>
                      <a:pPr algn="ctr"/>
                      <a:r>
                        <a:rPr lang="en-US" sz="1100" baseline="0" dirty="0">
                          <a:solidFill>
                            <a:schemeClr val="bg1"/>
                          </a:solidFill>
                        </a:rPr>
                        <a:t>Yearly deductible</a:t>
                      </a:r>
                    </a:p>
                  </a:txBody>
                  <a:tcPr anchor="ctr">
                    <a:lnT w="38100" cmpd="sng">
                      <a:noFill/>
                    </a:lnT>
                    <a:lnB w="12700" cap="flat" cmpd="sng" algn="ctr">
                      <a:solidFill>
                        <a:schemeClr val="bg1"/>
                      </a:solidFill>
                      <a:prstDash val="solid"/>
                      <a:round/>
                      <a:headEnd type="none" w="med" len="med"/>
                      <a:tailEnd type="none" w="med" len="med"/>
                    </a:lnB>
                    <a:solidFill>
                      <a:srgbClr val="5DBA44"/>
                    </a:solidFill>
                  </a:tcPr>
                </a:tc>
                <a:tc>
                  <a:txBody>
                    <a:bodyPr/>
                    <a:lstStyle/>
                    <a:p>
                      <a:pPr marL="0" algn="ctr" defTabSz="449762" rtl="0" eaLnBrk="1" latinLnBrk="0" hangingPunct="1"/>
                      <a:r>
                        <a:rPr lang="en-US" sz="1100" kern="1200" dirty="0">
                          <a:solidFill>
                            <a:schemeClr val="dk1"/>
                          </a:solidFill>
                          <a:latin typeface="+mn-lt"/>
                          <a:ea typeface="+mn-ea"/>
                          <a:cs typeface="+mn-cs"/>
                        </a:rPr>
                        <a:t>n/a</a:t>
                      </a:r>
                    </a:p>
                  </a:txBody>
                  <a:tcPr anchor="ctr">
                    <a:lnT w="38100" cmpd="sng">
                      <a:noFill/>
                    </a:lnT>
                    <a:lnB w="12700" cap="flat" cmpd="sng" algn="ctr">
                      <a:solidFill>
                        <a:srgbClr val="92CDF0"/>
                      </a:solidFill>
                      <a:prstDash val="solid"/>
                      <a:round/>
                      <a:headEnd type="none" w="med" len="med"/>
                      <a:tailEnd type="none" w="med" len="med"/>
                    </a:lnB>
                    <a:noFill/>
                  </a:tcPr>
                </a:tc>
                <a:tc>
                  <a:txBody>
                    <a:bodyPr/>
                    <a:lstStyle/>
                    <a:p>
                      <a:pPr marL="0" algn="ctr" defTabSz="449762" rtl="0" eaLnBrk="1" latinLnBrk="0" hangingPunct="1"/>
                      <a:r>
                        <a:rPr lang="en-US" sz="1100" kern="1200" dirty="0">
                          <a:solidFill>
                            <a:schemeClr val="dk1"/>
                          </a:solidFill>
                          <a:latin typeface="+mn-lt"/>
                          <a:ea typeface="+mn-ea"/>
                          <a:cs typeface="+mn-cs"/>
                        </a:rPr>
                        <a:t>n/a</a:t>
                      </a:r>
                    </a:p>
                  </a:txBody>
                  <a:tcPr anchor="ctr">
                    <a:lnT w="38100" cmpd="sng">
                      <a:noFill/>
                    </a:lnT>
                    <a:lnB w="12700" cap="flat" cmpd="sng" algn="ctr">
                      <a:solidFill>
                        <a:srgbClr val="92CDF0"/>
                      </a:solidFill>
                      <a:prstDash val="solid"/>
                      <a:round/>
                      <a:headEnd type="none" w="med" len="med"/>
                      <a:tailEnd type="none" w="med" len="med"/>
                    </a:lnB>
                    <a:noFill/>
                  </a:tcPr>
                </a:tc>
                <a:extLst>
                  <a:ext uri="{0D108BD9-81ED-4DB2-BD59-A6C34878D82A}">
                    <a16:rowId xmlns:a16="http://schemas.microsoft.com/office/drawing/2014/main" val="1010624261"/>
                  </a:ext>
                </a:extLst>
              </a:tr>
              <a:tr h="241126">
                <a:tc>
                  <a:txBody>
                    <a:bodyPr/>
                    <a:lstStyle/>
                    <a:p>
                      <a:pPr algn="ctr"/>
                      <a:r>
                        <a:rPr lang="en-US" sz="1100" baseline="0" dirty="0">
                          <a:solidFill>
                            <a:schemeClr val="bg1"/>
                          </a:solidFill>
                        </a:rPr>
                        <a:t>Annual benefit maximum</a:t>
                      </a:r>
                    </a:p>
                  </a:txBody>
                  <a:tcPr anchor="ctr">
                    <a:lnT w="12700" cap="flat" cmpd="sng" algn="ctr">
                      <a:solidFill>
                        <a:schemeClr val="bg1"/>
                      </a:solidFill>
                      <a:prstDash val="solid"/>
                      <a:round/>
                      <a:headEnd type="none" w="med" len="med"/>
                      <a:tailEnd type="none" w="med" len="med"/>
                    </a:lnT>
                    <a:lnB w="38100" cmpd="sng">
                      <a:noFill/>
                    </a:lnB>
                    <a:solidFill>
                      <a:srgbClr val="5DBA44"/>
                    </a:solidFill>
                  </a:tcPr>
                </a:tc>
                <a:tc>
                  <a:txBody>
                    <a:bodyPr/>
                    <a:lstStyle/>
                    <a:p>
                      <a:pPr marL="0" algn="ctr" defTabSz="449762" rtl="0" eaLnBrk="1" latinLnBrk="0" hangingPunct="1"/>
                      <a:r>
                        <a:rPr lang="en-US" sz="1100" kern="1200" dirty="0">
                          <a:solidFill>
                            <a:schemeClr val="dk1"/>
                          </a:solidFill>
                          <a:latin typeface="+mn-lt"/>
                          <a:ea typeface="+mn-ea"/>
                          <a:cs typeface="+mn-cs"/>
                        </a:rPr>
                        <a:t>$1,750</a:t>
                      </a:r>
                    </a:p>
                  </a:txBody>
                  <a:tcPr anchor="ctr">
                    <a:lnT w="12700" cap="flat" cmpd="sng" algn="ctr">
                      <a:solidFill>
                        <a:srgbClr val="92CDF0"/>
                      </a:solidFill>
                      <a:prstDash val="solid"/>
                      <a:round/>
                      <a:headEnd type="none" w="med" len="med"/>
                      <a:tailEnd type="none" w="med" len="med"/>
                    </a:lnT>
                    <a:lnB w="38100" cmpd="sng">
                      <a:noFill/>
                    </a:lnB>
                    <a:noFill/>
                  </a:tcPr>
                </a:tc>
                <a:tc>
                  <a:txBody>
                    <a:bodyPr/>
                    <a:lstStyle/>
                    <a:p>
                      <a:pPr marL="0" algn="ctr" defTabSz="449762" rtl="0" eaLnBrk="1" latinLnBrk="0" hangingPunct="1"/>
                      <a:r>
                        <a:rPr lang="en-US" sz="1100" kern="1200" dirty="0">
                          <a:solidFill>
                            <a:schemeClr val="dk1"/>
                          </a:solidFill>
                          <a:latin typeface="+mn-lt"/>
                          <a:ea typeface="+mn-ea"/>
                          <a:cs typeface="+mn-cs"/>
                        </a:rPr>
                        <a:t>$1,250</a:t>
                      </a:r>
                    </a:p>
                  </a:txBody>
                  <a:tcPr anchor="ctr">
                    <a:lnT w="12700" cap="flat" cmpd="sng" algn="ctr">
                      <a:solidFill>
                        <a:srgbClr val="92CDF0"/>
                      </a:solidFill>
                      <a:prstDash val="solid"/>
                      <a:round/>
                      <a:headEnd type="none" w="med" len="med"/>
                      <a:tailEnd type="none" w="med" len="med"/>
                    </a:lnT>
                    <a:lnB w="38100" cmpd="sng">
                      <a:noFill/>
                    </a:lnB>
                    <a:noFill/>
                  </a:tcPr>
                </a:tc>
                <a:extLst>
                  <a:ext uri="{0D108BD9-81ED-4DB2-BD59-A6C34878D82A}">
                    <a16:rowId xmlns:a16="http://schemas.microsoft.com/office/drawing/2014/main" val="3564639360"/>
                  </a:ext>
                </a:extLst>
              </a:tr>
              <a:tr h="198309">
                <a:tc>
                  <a:txBody>
                    <a:bodyPr/>
                    <a:lstStyle/>
                    <a:p>
                      <a:pPr algn="ctr"/>
                      <a:r>
                        <a:rPr lang="en-US" sz="1100" b="1" dirty="0">
                          <a:solidFill>
                            <a:schemeClr val="bg1"/>
                          </a:solidFill>
                        </a:rPr>
                        <a:t>Plan benefits</a:t>
                      </a:r>
                      <a:r>
                        <a:rPr lang="en-US" sz="1100" b="1" baseline="30000" dirty="0">
                          <a:solidFill>
                            <a:schemeClr val="bg1"/>
                          </a:solidFill>
                        </a:rPr>
                        <a:t>*</a:t>
                      </a:r>
                    </a:p>
                  </a:txBody>
                  <a:tcPr anchor="ctr">
                    <a:lnT w="38100" cmpd="sng">
                      <a:noFill/>
                    </a:lnT>
                    <a:lnB w="38100" cmpd="sng">
                      <a:noFill/>
                    </a:lnB>
                    <a:solidFill>
                      <a:srgbClr val="4A8643"/>
                    </a:solidFill>
                  </a:tcPr>
                </a:tc>
                <a:tc>
                  <a:txBody>
                    <a:bodyPr/>
                    <a:lstStyle/>
                    <a:p>
                      <a:pPr algn="ctr"/>
                      <a:r>
                        <a:rPr lang="en-US" sz="1100" b="1" dirty="0">
                          <a:solidFill>
                            <a:schemeClr val="bg1"/>
                          </a:solidFill>
                        </a:rPr>
                        <a:t>Full-Time</a:t>
                      </a:r>
                      <a:endParaRPr lang="en-US" sz="1100" b="1" baseline="30000" dirty="0">
                        <a:solidFill>
                          <a:schemeClr val="bg1"/>
                        </a:solidFill>
                      </a:endParaRPr>
                    </a:p>
                  </a:txBody>
                  <a:tcPr anchor="ctr">
                    <a:lnT w="38100" cmpd="sng">
                      <a:noFill/>
                    </a:lnT>
                    <a:lnB w="38100" cmpd="sng">
                      <a:noFill/>
                    </a:lnB>
                    <a:solidFill>
                      <a:srgbClr val="4A8643"/>
                    </a:solidFill>
                  </a:tcPr>
                </a:tc>
                <a:tc>
                  <a:txBody>
                    <a:bodyPr/>
                    <a:lstStyle/>
                    <a:p>
                      <a:pPr algn="ctr"/>
                      <a:r>
                        <a:rPr lang="en-US" sz="1100" b="1" baseline="0" dirty="0">
                          <a:solidFill>
                            <a:schemeClr val="bg1"/>
                          </a:solidFill>
                        </a:rPr>
                        <a:t>Part-Time</a:t>
                      </a:r>
                    </a:p>
                  </a:txBody>
                  <a:tcPr anchor="ctr">
                    <a:lnT w="38100" cmpd="sng">
                      <a:noFill/>
                    </a:lnT>
                    <a:lnB w="38100" cmpd="sng">
                      <a:noFill/>
                    </a:lnB>
                    <a:solidFill>
                      <a:srgbClr val="4A8643"/>
                    </a:solidFill>
                  </a:tcPr>
                </a:tc>
                <a:extLst>
                  <a:ext uri="{0D108BD9-81ED-4DB2-BD59-A6C34878D82A}">
                    <a16:rowId xmlns:a16="http://schemas.microsoft.com/office/drawing/2014/main" val="2627558999"/>
                  </a:ext>
                </a:extLst>
              </a:tr>
              <a:tr h="135171">
                <a:tc>
                  <a:txBody>
                    <a:bodyPr/>
                    <a:lstStyle/>
                    <a:p>
                      <a:pPr algn="ctr"/>
                      <a:r>
                        <a:rPr lang="en-US" sz="1100" dirty="0">
                          <a:solidFill>
                            <a:schemeClr val="bg1"/>
                          </a:solidFill>
                        </a:rPr>
                        <a:t>Dental office visit copay</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$5</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337756334"/>
                  </a:ext>
                </a:extLst>
              </a:tr>
              <a:tr h="0">
                <a:tc>
                  <a:txBody>
                    <a:bodyPr/>
                    <a:lstStyle/>
                    <a:p>
                      <a:pPr algn="ctr"/>
                      <a:r>
                        <a:rPr lang="en-US" sz="1100" dirty="0">
                          <a:solidFill>
                            <a:schemeClr val="bg1"/>
                          </a:solidFill>
                        </a:rPr>
                        <a:t>Oral exams, X-rays, cleaning, fluoride treatments, and space maintainers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17688"/>
                      </a:schemeClr>
                    </a:solidFill>
                  </a:tcPr>
                </a:tc>
                <a:extLst>
                  <a:ext uri="{0D108BD9-81ED-4DB2-BD59-A6C34878D82A}">
                    <a16:rowId xmlns:a16="http://schemas.microsoft.com/office/drawing/2014/main" val="9024468"/>
                  </a:ext>
                </a:extLst>
              </a:tr>
              <a:tr h="0">
                <a:tc>
                  <a:txBody>
                    <a:bodyPr/>
                    <a:lstStyle/>
                    <a:p>
                      <a:pPr algn="ctr"/>
                      <a:r>
                        <a:rPr lang="en-US" sz="1100" dirty="0">
                          <a:solidFill>
                            <a:schemeClr val="bg1"/>
                          </a:solidFill>
                        </a:rPr>
                        <a:t>Routine fillings, inlays, and simple tooth extractions</a:t>
                      </a:r>
                      <a:endParaRPr lang="en-US" sz="1100" baseline="30000"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20%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3161513774"/>
                  </a:ext>
                </a:extLst>
              </a:tr>
              <a:tr h="0">
                <a:tc>
                  <a:txBody>
                    <a:bodyPr/>
                    <a:lstStyle/>
                    <a:p>
                      <a:pPr algn="ctr"/>
                      <a:r>
                        <a:rPr lang="en-US" sz="1100" baseline="0" dirty="0">
                          <a:solidFill>
                            <a:schemeClr val="bg1"/>
                          </a:solidFill>
                        </a:rPr>
                        <a:t>Surgical tooth extractions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20%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1001113714"/>
                  </a:ext>
                </a:extLst>
              </a:tr>
              <a:tr h="0">
                <a:tc>
                  <a:txBody>
                    <a:bodyPr/>
                    <a:lstStyle/>
                    <a:p>
                      <a:pPr algn="ctr"/>
                      <a:r>
                        <a:rPr lang="en-US" sz="1100" dirty="0">
                          <a:solidFill>
                            <a:schemeClr val="bg1"/>
                          </a:solidFill>
                        </a:rPr>
                        <a:t>Periodontics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20%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2979313854"/>
                  </a:ext>
                </a:extLst>
              </a:tr>
              <a:tr h="0">
                <a:tc>
                  <a:txBody>
                    <a:bodyPr/>
                    <a:lstStyle/>
                    <a:p>
                      <a:pPr algn="ctr"/>
                      <a:r>
                        <a:rPr lang="en-US" sz="1100" dirty="0">
                          <a:solidFill>
                            <a:schemeClr val="bg1"/>
                          </a:solidFill>
                        </a:rPr>
                        <a:t>Endodontics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20%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1751339277"/>
                  </a:ext>
                </a:extLst>
              </a:tr>
              <a:tr h="0">
                <a:tc>
                  <a:txBody>
                    <a:bodyPr/>
                    <a:lstStyle/>
                    <a:p>
                      <a:pPr algn="ctr"/>
                      <a:r>
                        <a:rPr lang="en-US" sz="1100" dirty="0">
                          <a:solidFill>
                            <a:schemeClr val="bg1"/>
                          </a:solidFill>
                        </a:rPr>
                        <a:t>Major restorative, crowns and bridges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20%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2896300434"/>
                  </a:ext>
                </a:extLst>
              </a:tr>
              <a:tr h="0">
                <a:tc>
                  <a:txBody>
                    <a:bodyPr/>
                    <a:lstStyle/>
                    <a:p>
                      <a:pPr algn="ctr"/>
                      <a:r>
                        <a:rPr lang="en-US" sz="1100" dirty="0">
                          <a:solidFill>
                            <a:schemeClr val="bg1"/>
                          </a:solidFill>
                        </a:rPr>
                        <a:t>Full and partial dentures, relines, rebases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1244244641"/>
                  </a:ext>
                </a:extLst>
              </a:tr>
              <a:tr h="370840">
                <a:tc>
                  <a:txBody>
                    <a:bodyPr/>
                    <a:lstStyle/>
                    <a:p>
                      <a:pPr algn="ctr"/>
                      <a:r>
                        <a:rPr lang="en-US" sz="1100" dirty="0">
                          <a:solidFill>
                            <a:schemeClr val="bg1"/>
                          </a:solidFill>
                        </a:rPr>
                        <a:t>Orthodontic treatment</a:t>
                      </a:r>
                      <a:endParaRPr lang="en-US" sz="1100" baseline="30000" dirty="0">
                        <a:solidFill>
                          <a:schemeClr val="bg1"/>
                        </a:solidFill>
                      </a:endParaRPr>
                    </a:p>
                    <a:p>
                      <a:pPr algn="ctr"/>
                      <a:r>
                        <a:rPr lang="en-US" sz="1100" baseline="0" dirty="0">
                          <a:solidFill>
                            <a:schemeClr val="bg1"/>
                          </a:solidFill>
                        </a:rPr>
                        <a:t>($1,500 lifetime benefit maximum)</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DBA44"/>
                    </a:solidFill>
                  </a:tcPr>
                </a:tc>
                <a:tc>
                  <a:txBody>
                    <a:bodyPr/>
                    <a:lstStyle/>
                    <a:p>
                      <a:pPr algn="ctr"/>
                      <a:r>
                        <a:rPr lang="en-US" sz="1100" dirty="0"/>
                        <a:t>50%</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Not Covered</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ap="flat" cmpd="sng" algn="ctr">
                      <a:solidFill>
                        <a:srgbClr val="92CCF0"/>
                      </a:solidFill>
                      <a:prstDash val="solid"/>
                      <a:round/>
                      <a:headEnd type="none" w="med" len="med"/>
                      <a:tailEnd type="none" w="med" len="med"/>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135698348"/>
                  </a:ext>
                </a:extLst>
              </a:tr>
              <a:tr h="0">
                <a:tc>
                  <a:txBody>
                    <a:bodyPr/>
                    <a:lstStyle/>
                    <a:p>
                      <a:pPr algn="ctr"/>
                      <a:r>
                        <a:rPr lang="en-US" sz="1100" dirty="0">
                          <a:solidFill>
                            <a:schemeClr val="bg1"/>
                          </a:solidFill>
                        </a:rPr>
                        <a:t>Implant services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5DBA44"/>
                    </a:solidFill>
                  </a:tcPr>
                </a:tc>
                <a:tc>
                  <a:txBody>
                    <a:bodyPr/>
                    <a:lstStyle/>
                    <a:p>
                      <a:pPr algn="ctr"/>
                      <a:r>
                        <a:rPr lang="en-US" sz="1100" dirty="0"/>
                        <a:t>50% up to the benefit maximum</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36000"/>
                      </a:schemeClr>
                    </a:solidFill>
                  </a:tcPr>
                </a:tc>
                <a:tc>
                  <a:txBody>
                    <a:bodyPr/>
                    <a:lstStyle/>
                    <a:p>
                      <a:pPr algn="ctr"/>
                      <a:r>
                        <a:rPr lang="en-US" sz="1100" dirty="0"/>
                        <a:t>Not Covered</a:t>
                      </a:r>
                    </a:p>
                  </a:txBody>
                  <a:tcPr anchor="ctr">
                    <a:lnL w="12700" cmpd="sng">
                      <a:noFill/>
                    </a:lnL>
                    <a:lnR w="12700" cmpd="sng">
                      <a:noFill/>
                    </a:lnR>
                    <a:lnT w="12700" cap="flat" cmpd="sng" algn="ctr">
                      <a:solidFill>
                        <a:srgbClr val="92CCF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36000"/>
                      </a:schemeClr>
                    </a:solidFill>
                  </a:tcPr>
                </a:tc>
                <a:extLst>
                  <a:ext uri="{0D108BD9-81ED-4DB2-BD59-A6C34878D82A}">
                    <a16:rowId xmlns:a16="http://schemas.microsoft.com/office/drawing/2014/main" val="953077387"/>
                  </a:ext>
                </a:extLst>
              </a:tr>
            </a:tbl>
          </a:graphicData>
        </a:graphic>
      </p:graphicFrame>
      <p:sp>
        <p:nvSpPr>
          <p:cNvPr id="3" name="TextBox 2"/>
          <p:cNvSpPr txBox="1"/>
          <p:nvPr/>
        </p:nvSpPr>
        <p:spPr>
          <a:xfrm>
            <a:off x="8167335" y="1935936"/>
            <a:ext cx="3171240" cy="1246495"/>
          </a:xfrm>
          <a:prstGeom prst="rect">
            <a:avLst/>
          </a:prstGeom>
          <a:noFill/>
        </p:spPr>
        <p:txBody>
          <a:bodyPr wrap="square" lIns="0" tIns="0" rIns="0" bIns="0">
            <a:spAutoFit/>
          </a:bodyPr>
          <a:lstStyle/>
          <a:p>
            <a:pPr marL="0" marR="0" lvl="0" indent="0" algn="l" defTabSz="615914" rtl="0" eaLnBrk="1" fontAlgn="auto" latinLnBrk="0" hangingPunct="1">
              <a:lnSpc>
                <a:spcPct val="100000"/>
              </a:lnSpc>
              <a:spcBef>
                <a:spcPts val="0"/>
              </a:spcBef>
              <a:spcAft>
                <a:spcPts val="0"/>
              </a:spcAft>
              <a:buClrTx/>
              <a:buSzTx/>
              <a:buFontTx/>
              <a:buNone/>
              <a:tabLst>
                <a:tab pos="50800" algn="l"/>
              </a:tabLst>
              <a:defRPr/>
            </a:pPr>
            <a:r>
              <a:rPr kumimoji="0" lang="en-US" sz="900" b="0" i="0" u="none" strike="noStrike" kern="1200" cap="none" spc="0" normalizeH="0" baseline="0" noProof="0" dirty="0">
                <a:ln>
                  <a:noFill/>
                </a:ln>
                <a:solidFill>
                  <a:prstClr val="black"/>
                </a:solidFill>
                <a:effectLst/>
                <a:uLnTx/>
                <a:uFillTx/>
                <a:latin typeface="Arial"/>
                <a:ea typeface="MS PGothic" charset="0"/>
                <a:cs typeface="Arial" charset="0"/>
              </a:rPr>
              <a:t>This is a summary of some benefits and their copays and coinsurance. </a:t>
            </a:r>
            <a:r>
              <a:rPr kumimoji="0" lang="en-US" sz="900" b="0" i="0" u="none" strike="noStrike" kern="1200" cap="none" spc="0" normalizeH="0" baseline="0" noProof="0" dirty="0">
                <a:ln>
                  <a:noFill/>
                </a:ln>
                <a:solidFill>
                  <a:prstClr val="black"/>
                </a:solidFill>
                <a:effectLst/>
                <a:uLnTx/>
                <a:uFillTx/>
                <a:latin typeface="Arial"/>
                <a:ea typeface="MS PGothic" charset="0"/>
                <a:cs typeface="+mn-cs"/>
              </a:rPr>
              <a:t>For specific information about your covered dental plan benefits, limitations, and exclusions, including those not listed in this summary, please see your </a:t>
            </a:r>
            <a:r>
              <a:rPr kumimoji="0" lang="en-US" sz="900" b="0" i="1" u="none" strike="noStrike" kern="1200" cap="none" spc="0" normalizeH="0" baseline="0" noProof="0" dirty="0">
                <a:ln>
                  <a:noFill/>
                </a:ln>
                <a:solidFill>
                  <a:prstClr val="black"/>
                </a:solidFill>
                <a:effectLst/>
                <a:uLnTx/>
                <a:uFillTx/>
                <a:latin typeface="Arial"/>
                <a:ea typeface="MS PGothic" charset="0"/>
                <a:cs typeface="+mn-cs"/>
              </a:rPr>
              <a:t>Evidence of Coverage.</a:t>
            </a:r>
          </a:p>
          <a:p>
            <a:pPr marL="0" marR="0" lvl="0" indent="0" algn="l" defTabSz="615914" rtl="0" eaLnBrk="1" fontAlgn="auto" latinLnBrk="0" hangingPunct="1">
              <a:lnSpc>
                <a:spcPct val="100000"/>
              </a:lnSpc>
              <a:spcBef>
                <a:spcPts val="0"/>
              </a:spcBef>
              <a:spcAft>
                <a:spcPts val="0"/>
              </a:spcAft>
              <a:buClrTx/>
              <a:buSzTx/>
              <a:buFontTx/>
              <a:buNone/>
              <a:tabLst>
                <a:tab pos="50800" algn="l"/>
              </a:tabLst>
              <a:defRPr/>
            </a:pPr>
            <a:endParaRPr kumimoji="0" lang="en-US" sz="900" b="0" i="0" u="none" strike="noStrike" kern="1200" cap="none" spc="0" normalizeH="0" baseline="0" noProof="0" dirty="0">
              <a:ln>
                <a:noFill/>
              </a:ln>
              <a:solidFill>
                <a:prstClr val="black"/>
              </a:solidFill>
              <a:effectLst/>
              <a:uLnTx/>
              <a:uFillTx/>
              <a:latin typeface="Arial"/>
              <a:ea typeface="MS PGothic" charset="0"/>
              <a:cs typeface="+mn-cs"/>
            </a:endParaRPr>
          </a:p>
          <a:p>
            <a:pPr marR="0" lvl="0" algn="l" defTabSz="615914" rtl="0" eaLnBrk="1" fontAlgn="auto" latinLnBrk="0" hangingPunct="1">
              <a:lnSpc>
                <a:spcPct val="100000"/>
              </a:lnSpc>
              <a:spcBef>
                <a:spcPts val="0"/>
              </a:spcBef>
              <a:spcAft>
                <a:spcPts val="0"/>
              </a:spcAft>
              <a:buClrTx/>
              <a:buSzTx/>
              <a:tabLst>
                <a:tab pos="50800" algn="l"/>
              </a:tabLst>
              <a:defRPr/>
            </a:pPr>
            <a:r>
              <a:rPr lang="en-US" sz="900" dirty="0">
                <a:solidFill>
                  <a:prstClr val="black"/>
                </a:solidFill>
                <a:latin typeface="Arial"/>
                <a:ea typeface="MS PGothic" charset="0"/>
              </a:rPr>
              <a:t>*</a:t>
            </a:r>
            <a:r>
              <a:rPr kumimoji="0" lang="en-US" sz="900" b="0" i="0" u="none" strike="noStrike" kern="1200" cap="none" spc="0" normalizeH="0" baseline="0" noProof="0" dirty="0">
                <a:ln>
                  <a:noFill/>
                </a:ln>
                <a:solidFill>
                  <a:prstClr val="black"/>
                </a:solidFill>
                <a:effectLst/>
                <a:uLnTx/>
                <a:uFillTx/>
                <a:latin typeface="Arial"/>
                <a:ea typeface="MS PGothic" charset="0"/>
                <a:cs typeface="+mn-cs"/>
              </a:rPr>
              <a:t>Services must be provided by a contracted Kaiser Permanente provider for benefits to be payable. See </a:t>
            </a:r>
            <a:r>
              <a:rPr kumimoji="0" lang="en-US" sz="900" b="0" i="1" u="none" strike="noStrike" kern="1200" cap="none" spc="0" normalizeH="0" baseline="0" noProof="0" dirty="0">
                <a:ln>
                  <a:noFill/>
                </a:ln>
                <a:solidFill>
                  <a:prstClr val="black"/>
                </a:solidFill>
                <a:effectLst/>
                <a:uLnTx/>
                <a:uFillTx/>
                <a:latin typeface="Arial"/>
                <a:ea typeface="MS PGothic" charset="0"/>
                <a:cs typeface="+mn-cs"/>
              </a:rPr>
              <a:t>Evidence of Coverage</a:t>
            </a:r>
            <a:r>
              <a:rPr kumimoji="0" lang="en-US" sz="900" b="0" i="0" u="none" strike="noStrike" kern="1200" cap="none" spc="0" normalizeH="0" baseline="0" noProof="0" dirty="0">
                <a:ln>
                  <a:noFill/>
                </a:ln>
                <a:solidFill>
                  <a:prstClr val="black"/>
                </a:solidFill>
                <a:effectLst/>
                <a:uLnTx/>
                <a:uFillTx/>
                <a:latin typeface="Arial"/>
                <a:ea typeface="MS PGothic" charset="0"/>
                <a:cs typeface="+mn-cs"/>
              </a:rPr>
              <a:t> for details.</a:t>
            </a:r>
          </a:p>
        </p:txBody>
      </p:sp>
      <p:sp>
        <p:nvSpPr>
          <p:cNvPr id="20" name="TextBox 19">
            <a:extLst>
              <a:ext uri="{FF2B5EF4-FFF2-40B4-BE49-F238E27FC236}">
                <a16:creationId xmlns:a16="http://schemas.microsoft.com/office/drawing/2014/main" id="{D7F99364-BA8B-1445-899D-C2836DA1CE7B}"/>
              </a:ext>
            </a:extLst>
          </p:cNvPr>
          <p:cNvSpPr txBox="1"/>
          <p:nvPr/>
        </p:nvSpPr>
        <p:spPr>
          <a:xfrm>
            <a:off x="7728472" y="437407"/>
            <a:ext cx="3857982" cy="523220"/>
          </a:xfrm>
          <a:prstGeom prst="rect">
            <a:avLst/>
          </a:prstGeom>
          <a:noFill/>
        </p:spPr>
        <p:txBody>
          <a:bodyPr wrap="square" rtlCol="0">
            <a:spAutoFit/>
          </a:bodyPr>
          <a:lstStyle/>
          <a:p>
            <a:pPr marL="0" marR="0" lvl="0" indent="0" algn="r" defTabSz="615914" rtl="0" eaLnBrk="0" fontAlgn="base" latinLnBrk="0" hangingPunct="0">
              <a:lnSpc>
                <a:spcPct val="100000"/>
              </a:lnSpc>
              <a:spcBef>
                <a:spcPts val="0"/>
              </a:spcBef>
              <a:spcAft>
                <a:spcPts val="984"/>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S PGothic" charset="0"/>
              </a:rPr>
              <a:t>Review your full plan details at </a:t>
            </a:r>
            <a:r>
              <a:rPr kumimoji="0" lang="en-US" sz="1400" b="1" i="0" u="none" strike="noStrike" kern="1200" cap="none" spc="0" normalizeH="0" baseline="0" noProof="0" dirty="0">
                <a:ln>
                  <a:noFill/>
                </a:ln>
                <a:solidFill>
                  <a:srgbClr val="0170C0"/>
                </a:solidFill>
                <a:effectLst/>
                <a:uLnTx/>
                <a:uFillTx/>
                <a:latin typeface="Arial" charset="0"/>
                <a:ea typeface="MS PGothic" charset="0"/>
              </a:rPr>
              <a:t>mybenefits.kp.org/</a:t>
            </a:r>
            <a:r>
              <a:rPr kumimoji="0" lang="en-US" sz="1400" b="1" i="0" u="none" strike="noStrike" kern="1200" cap="none" spc="0" normalizeH="0" baseline="0" noProof="0" dirty="0" err="1">
                <a:ln>
                  <a:noFill/>
                </a:ln>
                <a:solidFill>
                  <a:srgbClr val="0170C0"/>
                </a:solidFill>
                <a:effectLst/>
                <a:uLnTx/>
                <a:uFillTx/>
                <a:latin typeface="Arial" charset="0"/>
                <a:ea typeface="MS PGothic" charset="0"/>
              </a:rPr>
              <a:t>pebb</a:t>
            </a:r>
            <a:endParaRPr kumimoji="0" lang="en-US" sz="1400" b="1" i="0" u="none" strike="noStrike" kern="1200" cap="none" spc="0" normalizeH="0" baseline="0" noProof="0" dirty="0">
              <a:ln>
                <a:noFill/>
              </a:ln>
              <a:solidFill>
                <a:srgbClr val="0170C0"/>
              </a:solidFill>
              <a:effectLst/>
              <a:uLnTx/>
              <a:uFillTx/>
              <a:latin typeface="Arial" charset="0"/>
              <a:ea typeface="MS PGothic" charset="0"/>
            </a:endParaRPr>
          </a:p>
        </p:txBody>
      </p:sp>
    </p:spTree>
    <p:extLst>
      <p:ext uri="{BB962C8B-B14F-4D97-AF65-F5344CB8AC3E}">
        <p14:creationId xmlns:p14="http://schemas.microsoft.com/office/powerpoint/2010/main" val="2963381012"/>
      </p:ext>
    </p:extLst>
  </p:cSld>
  <p:clrMapOvr>
    <a:masterClrMapping/>
  </p:clrMapOvr>
  <mc:AlternateContent xmlns:mc="http://schemas.openxmlformats.org/markup-compatibility/2006" xmlns:p14="http://schemas.microsoft.com/office/powerpoint/2010/main">
    <mc:Choice Requires="p14">
      <p:transition spd="slow" p14:dur="2000" advTm="43839"/>
    </mc:Choice>
    <mc:Fallback xmlns="">
      <p:transition spd="slow" advTm="438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59750" y="5316154"/>
            <a:ext cx="184731" cy="369332"/>
          </a:xfrm>
          <a:prstGeom prst="rect">
            <a:avLst/>
          </a:prstGeom>
          <a:noFill/>
        </p:spPr>
        <p:txBody>
          <a:bodyPr wrap="none" rtlCol="0">
            <a:spAutoFit/>
          </a:bodyPr>
          <a:lstStyle/>
          <a:p>
            <a:endParaRPr lang="en-US"/>
          </a:p>
        </p:txBody>
      </p:sp>
      <p:sp>
        <p:nvSpPr>
          <p:cNvPr id="14" name="Title 1">
            <a:extLst>
              <a:ext uri="{FF2B5EF4-FFF2-40B4-BE49-F238E27FC236}">
                <a16:creationId xmlns:a16="http://schemas.microsoft.com/office/drawing/2014/main" id="{7482C4C9-1A3A-A245-8FC2-5EB4CFBB72F2}"/>
              </a:ext>
            </a:extLst>
          </p:cNvPr>
          <p:cNvSpPr txBox="1">
            <a:spLocks/>
          </p:cNvSpPr>
          <p:nvPr/>
        </p:nvSpPr>
        <p:spPr bwMode="auto">
          <a:xfrm>
            <a:off x="853426" y="978408"/>
            <a:ext cx="6447488" cy="112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1828800" eaLnBrk="1" hangingPunct="1">
              <a:lnSpc>
                <a:spcPct val="90000"/>
              </a:lnSpc>
              <a:buClr>
                <a:srgbClr val="40833A"/>
              </a:buClr>
            </a:pPr>
            <a:r>
              <a:rPr lang="en-US" sz="3000" b="1" dirty="0">
                <a:solidFill>
                  <a:srgbClr val="00417B"/>
                </a:solidFill>
                <a:latin typeface="Arial" panose="020B0604020202020204" pitchFamily="34" charset="0"/>
                <a:ea typeface="+mn-ea"/>
                <a:cs typeface="Arial" panose="020B0604020202020204" pitchFamily="34" charset="0"/>
              </a:rPr>
              <a:t>A better experience from the start</a:t>
            </a:r>
          </a:p>
          <a:p>
            <a:r>
              <a:rPr lang="en-US" sz="1600" dirty="0"/>
              <a:t>We guide you through each step of joining Kaiser Permanente, </a:t>
            </a:r>
            <a:br>
              <a:rPr lang="en-US" sz="1600" dirty="0"/>
            </a:br>
            <a:r>
              <a:rPr lang="en-US" sz="1600" dirty="0"/>
              <a:t>so you can start getting the care you need from day one.</a:t>
            </a:r>
          </a:p>
        </p:txBody>
      </p:sp>
      <p:pic>
        <p:nvPicPr>
          <p:cNvPr id="8" name="Picture 7">
            <a:extLst>
              <a:ext uri="{FF2B5EF4-FFF2-40B4-BE49-F238E27FC236}">
                <a16:creationId xmlns:a16="http://schemas.microsoft.com/office/drawing/2014/main" id="{282012F5-E60F-2642-8C20-F2DC4AA7FA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98565" y="0"/>
            <a:ext cx="3793435" cy="6857999"/>
          </a:xfrm>
          <a:prstGeom prst="rect">
            <a:avLst/>
          </a:prstGeom>
        </p:spPr>
      </p:pic>
      <p:sp>
        <p:nvSpPr>
          <p:cNvPr id="11" name="TextBox 10">
            <a:extLst>
              <a:ext uri="{FF2B5EF4-FFF2-40B4-BE49-F238E27FC236}">
                <a16:creationId xmlns:a16="http://schemas.microsoft.com/office/drawing/2014/main" id="{3E4A94DE-5F14-ED40-B19F-F83F476849E9}"/>
              </a:ext>
            </a:extLst>
          </p:cNvPr>
          <p:cNvSpPr txBox="1"/>
          <p:nvPr/>
        </p:nvSpPr>
        <p:spPr>
          <a:xfrm>
            <a:off x="853425" y="3041891"/>
            <a:ext cx="3696980" cy="1241365"/>
          </a:xfrm>
          <a:prstGeom prst="rect">
            <a:avLst/>
          </a:prstGeom>
          <a:noFill/>
        </p:spPr>
        <p:txBody>
          <a:bodyPr wrap="square" lIns="0" tIns="0" rIns="0" bIns="0">
            <a:spAutoFit/>
          </a:bodyPr>
          <a:lstStyle/>
          <a:p>
            <a:pPr marL="11113">
              <a:spcAft>
                <a:spcPts val="1000"/>
              </a:spcAft>
              <a:buClr>
                <a:srgbClr val="0170C0"/>
              </a:buClr>
              <a:buSzPct val="100000"/>
            </a:pPr>
            <a:r>
              <a:rPr lang="en-US" sz="1600" b="1">
                <a:solidFill>
                  <a:srgbClr val="0070C0"/>
                </a:solidFill>
              </a:rPr>
              <a:t>Create your online account</a:t>
            </a:r>
          </a:p>
          <a:p>
            <a:pPr marL="296863" indent="-285750">
              <a:spcAft>
                <a:spcPts val="1000"/>
              </a:spcAft>
              <a:buClr>
                <a:srgbClr val="0170C0"/>
              </a:buClr>
              <a:buSzPct val="100000"/>
              <a:buFont typeface="Wingdings" pitchFamily="2" charset="2"/>
              <a:buChar char="§"/>
            </a:pPr>
            <a:r>
              <a:rPr lang="en-US" sz="1600"/>
              <a:t>Visit </a:t>
            </a:r>
            <a:r>
              <a:rPr lang="en-US" sz="1600" b="1">
                <a:solidFill>
                  <a:srgbClr val="0070C0"/>
                </a:solidFill>
              </a:rPr>
              <a:t>kp.org/newmember</a:t>
            </a:r>
            <a:r>
              <a:rPr lang="en-US" sz="1600"/>
              <a:t>.</a:t>
            </a:r>
          </a:p>
          <a:p>
            <a:pPr marL="296863" indent="-285750">
              <a:spcAft>
                <a:spcPts val="2200"/>
              </a:spcAft>
              <a:buClr>
                <a:srgbClr val="0170C0"/>
              </a:buClr>
              <a:buSzPct val="100000"/>
              <a:buFont typeface="Wingdings" pitchFamily="2" charset="2"/>
              <a:buChar char="§"/>
            </a:pPr>
            <a:r>
              <a:rPr lang="en-US" sz="1600"/>
              <a:t>Download the Kaiser Permanente app.</a:t>
            </a:r>
          </a:p>
        </p:txBody>
      </p:sp>
      <p:sp>
        <p:nvSpPr>
          <p:cNvPr id="13" name="TextBox 12">
            <a:extLst>
              <a:ext uri="{FF2B5EF4-FFF2-40B4-BE49-F238E27FC236}">
                <a16:creationId xmlns:a16="http://schemas.microsoft.com/office/drawing/2014/main" id="{FDB33BCD-BF6E-0841-B3C6-821850397D03}"/>
              </a:ext>
            </a:extLst>
          </p:cNvPr>
          <p:cNvSpPr txBox="1"/>
          <p:nvPr/>
        </p:nvSpPr>
        <p:spPr>
          <a:xfrm>
            <a:off x="4579695" y="3041891"/>
            <a:ext cx="3014059" cy="1631216"/>
          </a:xfrm>
          <a:prstGeom prst="rect">
            <a:avLst/>
          </a:prstGeom>
          <a:noFill/>
        </p:spPr>
        <p:txBody>
          <a:bodyPr wrap="square" lIns="0" tIns="0" rIns="0" bIns="0">
            <a:spAutoFit/>
          </a:bodyPr>
          <a:lstStyle/>
          <a:p>
            <a:pPr marL="11113">
              <a:spcAft>
                <a:spcPts val="600"/>
              </a:spcAft>
              <a:buClr>
                <a:srgbClr val="0170C0"/>
              </a:buClr>
              <a:buSzPct val="100000"/>
            </a:pPr>
            <a:r>
              <a:rPr lang="en-US" sz="1600" b="1">
                <a:solidFill>
                  <a:srgbClr val="0070C0"/>
                </a:solidFill>
              </a:rPr>
              <a:t>Pick a provider and change at any time</a:t>
            </a:r>
          </a:p>
          <a:p>
            <a:pPr marL="296863" indent="-285750">
              <a:spcAft>
                <a:spcPts val="600"/>
              </a:spcAft>
              <a:buClr>
                <a:srgbClr val="0170C0"/>
              </a:buClr>
              <a:buSzPct val="100000"/>
              <a:buFont typeface="Wingdings" pitchFamily="2" charset="2"/>
              <a:buChar char="§"/>
            </a:pPr>
            <a:r>
              <a:rPr lang="en-US" sz="1600"/>
              <a:t>View doctor profiles at </a:t>
            </a:r>
            <a:r>
              <a:rPr lang="en-US" sz="1600" b="1">
                <a:solidFill>
                  <a:srgbClr val="0070C0"/>
                </a:solidFill>
              </a:rPr>
              <a:t>kp.org/doctors</a:t>
            </a:r>
            <a:r>
              <a:rPr lang="en-US" sz="1600"/>
              <a:t>.</a:t>
            </a:r>
          </a:p>
          <a:p>
            <a:pPr marL="296863" indent="-285750">
              <a:spcAft>
                <a:spcPts val="600"/>
              </a:spcAft>
              <a:buClr>
                <a:srgbClr val="0170C0"/>
              </a:buClr>
              <a:buSzPct val="100000"/>
              <a:buFont typeface="Wingdings" pitchFamily="2" charset="2"/>
              <a:buChar char="§"/>
            </a:pPr>
            <a:r>
              <a:rPr lang="en-US" sz="1600"/>
              <a:t>Pick a provider near your home or work.</a:t>
            </a:r>
          </a:p>
        </p:txBody>
      </p:sp>
      <p:pic>
        <p:nvPicPr>
          <p:cNvPr id="16" name="Picture 10">
            <a:extLst>
              <a:ext uri="{FF2B5EF4-FFF2-40B4-BE49-F238E27FC236}">
                <a16:creationId xmlns:a16="http://schemas.microsoft.com/office/drawing/2014/main" id="{4D4A89C5-F8EA-FA4F-944C-5BF80D96462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27256" y="2374418"/>
            <a:ext cx="568494" cy="568494"/>
          </a:xfrm>
          <a:prstGeom prst="rect">
            <a:avLst/>
          </a:prstGeom>
        </p:spPr>
      </p:pic>
      <p:sp>
        <p:nvSpPr>
          <p:cNvPr id="10" name="object 4">
            <a:extLst>
              <a:ext uri="{FF2B5EF4-FFF2-40B4-BE49-F238E27FC236}">
                <a16:creationId xmlns:a16="http://schemas.microsoft.com/office/drawing/2014/main" id="{A8AF90E0-79BC-B148-8D33-081D5166C92A}"/>
              </a:ext>
            </a:extLst>
          </p:cNvPr>
          <p:cNvSpPr/>
          <p:nvPr/>
        </p:nvSpPr>
        <p:spPr>
          <a:xfrm rot="5400000">
            <a:off x="9632631" y="4298631"/>
            <a:ext cx="1325302" cy="3793435"/>
          </a:xfrm>
          <a:custGeom>
            <a:avLst/>
            <a:gdLst/>
            <a:ahLst/>
            <a:cxnLst/>
            <a:rect l="l" t="t" r="r" b="b"/>
            <a:pathLst>
              <a:path w="3863340" h="5476875">
                <a:moveTo>
                  <a:pt x="0" y="0"/>
                </a:moveTo>
                <a:lnTo>
                  <a:pt x="0" y="5476875"/>
                </a:lnTo>
                <a:lnTo>
                  <a:pt x="3863339" y="5476875"/>
                </a:lnTo>
                <a:lnTo>
                  <a:pt x="3863339" y="0"/>
                </a:lnTo>
                <a:lnTo>
                  <a:pt x="0" y="0"/>
                </a:lnTo>
                <a:close/>
              </a:path>
            </a:pathLst>
          </a:custGeom>
          <a:gradFill>
            <a:gsLst>
              <a:gs pos="0">
                <a:schemeClr val="bg1">
                  <a:alpha val="0"/>
                  <a:lumMod val="0"/>
                </a:schemeClr>
              </a:gs>
              <a:gs pos="72000">
                <a:schemeClr val="tx1">
                  <a:alpha val="40000"/>
                </a:schemeClr>
              </a:gs>
            </a:gsLst>
            <a:lin ang="0" scaled="0"/>
          </a:gradFill>
          <a:effectLst>
            <a:reflection endPos="0" dir="5400000" sy="-100000" algn="bl" rotWithShape="0"/>
          </a:effectLst>
        </p:spPr>
        <p:txBody>
          <a:bodyPr wrap="square" lIns="0" tIns="0" rIns="0" bIns="0" rtlCol="0"/>
          <a:lstStyle/>
          <a:p>
            <a:endParaRPr/>
          </a:p>
        </p:txBody>
      </p:sp>
      <p:pic>
        <p:nvPicPr>
          <p:cNvPr id="12" name="Graphic 11">
            <a:extLst>
              <a:ext uri="{FF2B5EF4-FFF2-40B4-BE49-F238E27FC236}">
                <a16:creationId xmlns:a16="http://schemas.microsoft.com/office/drawing/2014/main" id="{BBF0DC04-A0D7-DF49-B1BE-550D4F368EB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94826" y="6247887"/>
            <a:ext cx="2075526" cy="228659"/>
          </a:xfrm>
          <a:prstGeom prst="rect">
            <a:avLst/>
          </a:prstGeom>
        </p:spPr>
      </p:pic>
      <p:sp>
        <p:nvSpPr>
          <p:cNvPr id="17" name="TextBox 16">
            <a:extLst>
              <a:ext uri="{FF2B5EF4-FFF2-40B4-BE49-F238E27FC236}">
                <a16:creationId xmlns:a16="http://schemas.microsoft.com/office/drawing/2014/main" id="{8EB2E2E4-9530-FC41-B8EB-ED4CA5F48013}"/>
              </a:ext>
            </a:extLst>
          </p:cNvPr>
          <p:cNvSpPr txBox="1"/>
          <p:nvPr/>
        </p:nvSpPr>
        <p:spPr>
          <a:xfrm>
            <a:off x="856475" y="4969905"/>
            <a:ext cx="3014059" cy="1061829"/>
          </a:xfrm>
          <a:prstGeom prst="rect">
            <a:avLst/>
          </a:prstGeom>
          <a:noFill/>
        </p:spPr>
        <p:txBody>
          <a:bodyPr wrap="square" lIns="0" tIns="0" rIns="0" bIns="0">
            <a:spAutoFit/>
          </a:bodyPr>
          <a:lstStyle/>
          <a:p>
            <a:pPr marL="11113">
              <a:spcAft>
                <a:spcPts val="600"/>
              </a:spcAft>
              <a:buClr>
                <a:srgbClr val="0170C0"/>
              </a:buClr>
              <a:buSzPct val="100000"/>
            </a:pPr>
            <a:r>
              <a:rPr lang="en-US" sz="1600" b="1">
                <a:solidFill>
                  <a:srgbClr val="0070C0"/>
                </a:solidFill>
              </a:rPr>
              <a:t>Transition your care and prescriptions</a:t>
            </a:r>
          </a:p>
          <a:p>
            <a:pPr marL="296863" indent="-285750">
              <a:spcAft>
                <a:spcPts val="600"/>
              </a:spcAft>
              <a:buClr>
                <a:srgbClr val="0170C0"/>
              </a:buClr>
              <a:buSzPct val="100000"/>
              <a:buFont typeface="Wingdings" pitchFamily="2" charset="2"/>
              <a:buChar char="§"/>
            </a:pPr>
            <a:r>
              <a:rPr lang="en-US" sz="1600"/>
              <a:t>Visit </a:t>
            </a:r>
            <a:r>
              <a:rPr lang="en-US" sz="1600" b="1">
                <a:solidFill>
                  <a:srgbClr val="0070C0"/>
                </a:solidFill>
              </a:rPr>
              <a:t>kp.org/newmember</a:t>
            </a:r>
            <a:r>
              <a:rPr lang="en-US" sz="1600"/>
              <a:t> to get started.</a:t>
            </a:r>
          </a:p>
        </p:txBody>
      </p:sp>
      <p:pic>
        <p:nvPicPr>
          <p:cNvPr id="18" name="Graphic 17">
            <a:extLst>
              <a:ext uri="{FF2B5EF4-FFF2-40B4-BE49-F238E27FC236}">
                <a16:creationId xmlns:a16="http://schemas.microsoft.com/office/drawing/2014/main" id="{30993902-FEE3-7B45-BE6A-BB40948D50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0952" y="4410702"/>
            <a:ext cx="571500" cy="571500"/>
          </a:xfrm>
          <a:prstGeom prst="rect">
            <a:avLst/>
          </a:prstGeom>
        </p:spPr>
      </p:pic>
      <p:pic>
        <p:nvPicPr>
          <p:cNvPr id="19" name="Graphic 18">
            <a:extLst>
              <a:ext uri="{FF2B5EF4-FFF2-40B4-BE49-F238E27FC236}">
                <a16:creationId xmlns:a16="http://schemas.microsoft.com/office/drawing/2014/main" id="{889D3022-3B18-C847-8F07-1D095CEF59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0952" y="2468867"/>
            <a:ext cx="573024" cy="573024"/>
          </a:xfrm>
          <a:prstGeom prst="rect">
            <a:avLst/>
          </a:prstGeom>
        </p:spPr>
      </p:pic>
    </p:spTree>
    <p:extLst>
      <p:ext uri="{BB962C8B-B14F-4D97-AF65-F5344CB8AC3E}">
        <p14:creationId xmlns:p14="http://schemas.microsoft.com/office/powerpoint/2010/main" val="415744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Diagram&#10;&#10;Description automatically generated">
            <a:extLst>
              <a:ext uri="{FF2B5EF4-FFF2-40B4-BE49-F238E27FC236}">
                <a16:creationId xmlns:a16="http://schemas.microsoft.com/office/drawing/2014/main" id="{D9C9B0C0-57EC-A448-87E6-803400DA5E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840" t="27301" r="7311" b="30311"/>
          <a:stretch/>
        </p:blipFill>
        <p:spPr>
          <a:xfrm>
            <a:off x="484131" y="1658829"/>
            <a:ext cx="6164416" cy="3893462"/>
          </a:xfrm>
          <a:prstGeom prst="rect">
            <a:avLst/>
          </a:prstGeom>
        </p:spPr>
      </p:pic>
      <p:sp>
        <p:nvSpPr>
          <p:cNvPr id="8" name="Title 1">
            <a:extLst>
              <a:ext uri="{FF2B5EF4-FFF2-40B4-BE49-F238E27FC236}">
                <a16:creationId xmlns:a16="http://schemas.microsoft.com/office/drawing/2014/main" id="{1C166872-83DE-924A-B7B9-AC459D5B8F79}"/>
              </a:ext>
            </a:extLst>
          </p:cNvPr>
          <p:cNvSpPr txBox="1">
            <a:spLocks/>
          </p:cNvSpPr>
          <p:nvPr/>
        </p:nvSpPr>
        <p:spPr bwMode="auto">
          <a:xfrm>
            <a:off x="853425" y="977493"/>
            <a:ext cx="10854444" cy="681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000" b="1" dirty="0">
                <a:solidFill>
                  <a:srgbClr val="00417B"/>
                </a:solidFill>
                <a:latin typeface="Arial" panose="020B0604020202020204" pitchFamily="34" charset="0"/>
                <a:ea typeface="+mn-ea"/>
                <a:cs typeface="Arial" panose="020B0604020202020204" pitchFamily="34" charset="0"/>
              </a:rPr>
              <a:t>It’s easier to find your healthy place with connected care</a:t>
            </a:r>
          </a:p>
        </p:txBody>
      </p:sp>
      <p:sp>
        <p:nvSpPr>
          <p:cNvPr id="12" name="TextBox 2">
            <a:extLst>
              <a:ext uri="{FF2B5EF4-FFF2-40B4-BE49-F238E27FC236}">
                <a16:creationId xmlns:a16="http://schemas.microsoft.com/office/drawing/2014/main" id="{C932FA00-EE3E-A54E-B709-B4EFD7BD379B}"/>
              </a:ext>
            </a:extLst>
          </p:cNvPr>
          <p:cNvSpPr txBox="1">
            <a:spLocks noChangeArrowheads="1"/>
          </p:cNvSpPr>
          <p:nvPr/>
        </p:nvSpPr>
        <p:spPr bwMode="auto">
          <a:xfrm>
            <a:off x="7271795" y="2214813"/>
            <a:ext cx="3714252" cy="271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787"/>
              </a:spcAft>
            </a:pPr>
            <a:r>
              <a:rPr lang="en-US" sz="1900"/>
              <a:t>We combine care and coverage:</a:t>
            </a:r>
          </a:p>
          <a:p>
            <a:pPr>
              <a:spcBef>
                <a:spcPts val="0"/>
              </a:spcBef>
              <a:spcAft>
                <a:spcPts val="787"/>
              </a:spcAft>
              <a:buClr>
                <a:srgbClr val="0070C0"/>
              </a:buClr>
              <a:buFont typeface="Wingdings" pitchFamily="2" charset="2"/>
              <a:buChar char="§"/>
            </a:pPr>
            <a:r>
              <a:rPr lang="en-US" sz="1900" b="1"/>
              <a:t>Doctors and dentists</a:t>
            </a:r>
          </a:p>
          <a:p>
            <a:pPr>
              <a:spcBef>
                <a:spcPts val="0"/>
              </a:spcBef>
              <a:spcAft>
                <a:spcPts val="787"/>
              </a:spcAft>
              <a:buClr>
                <a:srgbClr val="0070C0"/>
              </a:buClr>
              <a:buFont typeface="Wingdings" pitchFamily="2" charset="2"/>
              <a:buChar char="§"/>
            </a:pPr>
            <a:r>
              <a:rPr lang="en-US" sz="1900" b="1"/>
              <a:t>Hospitals</a:t>
            </a:r>
          </a:p>
          <a:p>
            <a:pPr>
              <a:spcBef>
                <a:spcPts val="0"/>
              </a:spcBef>
              <a:spcAft>
                <a:spcPts val="787"/>
              </a:spcAft>
              <a:buClr>
                <a:srgbClr val="0070C0"/>
              </a:buClr>
              <a:buFont typeface="Wingdings" pitchFamily="2" charset="2"/>
              <a:buChar char="§"/>
            </a:pPr>
            <a:r>
              <a:rPr lang="en-US" sz="1900" b="1"/>
              <a:t>Health plan </a:t>
            </a:r>
          </a:p>
          <a:p>
            <a:pPr>
              <a:spcBef>
                <a:spcPts val="0"/>
              </a:spcBef>
              <a:spcAft>
                <a:spcPts val="1968"/>
              </a:spcAft>
              <a:buClr>
                <a:srgbClr val="0070C0"/>
              </a:buClr>
              <a:buFont typeface="Wingdings" pitchFamily="2" charset="2"/>
              <a:buChar char="§"/>
            </a:pPr>
            <a:r>
              <a:rPr lang="en-US" sz="1900" b="1"/>
              <a:t>Dental plan</a:t>
            </a:r>
          </a:p>
          <a:p>
            <a:pPr marL="0" indent="0">
              <a:spcBef>
                <a:spcPts val="0"/>
              </a:spcBef>
              <a:spcAft>
                <a:spcPts val="1968"/>
              </a:spcAft>
            </a:pPr>
            <a:r>
              <a:rPr lang="en-US" sz="1900"/>
              <a:t>Care feels easier and faster and </a:t>
            </a:r>
            <a:br>
              <a:rPr lang="en-US" sz="1900"/>
            </a:br>
            <a:r>
              <a:rPr lang="en-US" sz="1900"/>
              <a:t>is centered around you.</a:t>
            </a:r>
          </a:p>
        </p:txBody>
      </p:sp>
      <p:sp>
        <p:nvSpPr>
          <p:cNvPr id="6" name="TextBox 5">
            <a:extLst>
              <a:ext uri="{FF2B5EF4-FFF2-40B4-BE49-F238E27FC236}">
                <a16:creationId xmlns:a16="http://schemas.microsoft.com/office/drawing/2014/main" id="{AB307440-AC74-DD41-AD19-73099F0E0A24}"/>
              </a:ext>
            </a:extLst>
          </p:cNvPr>
          <p:cNvSpPr txBox="1"/>
          <p:nvPr/>
        </p:nvSpPr>
        <p:spPr>
          <a:xfrm>
            <a:off x="484131" y="5761770"/>
            <a:ext cx="10155666" cy="693010"/>
          </a:xfrm>
          <a:prstGeom prst="rect">
            <a:avLst/>
          </a:prstGeom>
          <a:noFill/>
        </p:spPr>
        <p:txBody>
          <a:bodyPr wrap="square" rtlCol="0">
            <a:spAutoFit/>
          </a:bodyPr>
          <a:lstStyle/>
          <a:p>
            <a:pPr>
              <a:spcBef>
                <a:spcPts val="0"/>
              </a:spcBef>
              <a:spcAft>
                <a:spcPts val="0"/>
              </a:spcAft>
            </a:pPr>
            <a:r>
              <a:rPr lang="en-US" sz="1200" b="1">
                <a:solidFill>
                  <a:schemeClr val="tx1">
                    <a:lumMod val="50000"/>
                    <a:lumOff val="50000"/>
                  </a:schemeClr>
                </a:solidFill>
              </a:rPr>
              <a:t>If you are switching to us from a non–Kaiser Permanente plan, you will need to select a new provider from our network.</a:t>
            </a:r>
          </a:p>
          <a:p>
            <a:pPr>
              <a:lnSpc>
                <a:spcPct val="200000"/>
              </a:lnSpc>
              <a:spcBef>
                <a:spcPts val="0"/>
              </a:spcBef>
              <a:spcAft>
                <a:spcPts val="984"/>
              </a:spcAft>
            </a:pPr>
            <a:endParaRPr lang="en-US" sz="1600" b="1">
              <a:solidFill>
                <a:srgbClr val="0170C0"/>
              </a:solidFill>
            </a:endParaRPr>
          </a:p>
        </p:txBody>
      </p:sp>
    </p:spTree>
  </p:cSld>
  <p:clrMapOvr>
    <a:masterClrMapping/>
  </p:clrMapOvr>
  <p:transition advTm="40412"/>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EBA9B2-FD2E-5241-B2E6-9A00E9D714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074"/>
          <a:stretch/>
        </p:blipFill>
        <p:spPr>
          <a:xfrm>
            <a:off x="0" y="0"/>
            <a:ext cx="3793435" cy="5892799"/>
          </a:xfrm>
          <a:prstGeom prst="rect">
            <a:avLst/>
          </a:prstGeom>
        </p:spPr>
      </p:pic>
      <p:sp>
        <p:nvSpPr>
          <p:cNvPr id="14" name="Title 1">
            <a:extLst>
              <a:ext uri="{FF2B5EF4-FFF2-40B4-BE49-F238E27FC236}">
                <a16:creationId xmlns:a16="http://schemas.microsoft.com/office/drawing/2014/main" id="{0AF99280-624B-B147-BF6B-AC32AF5036D1}"/>
              </a:ext>
            </a:extLst>
          </p:cNvPr>
          <p:cNvSpPr txBox="1">
            <a:spLocks/>
          </p:cNvSpPr>
          <p:nvPr/>
        </p:nvSpPr>
        <p:spPr bwMode="auto">
          <a:xfrm>
            <a:off x="4468495" y="978408"/>
            <a:ext cx="7686533" cy="112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200" b="1" dirty="0">
                <a:solidFill>
                  <a:schemeClr val="tx2"/>
                </a:solidFill>
              </a:rPr>
              <a:t>Want to learn more?</a:t>
            </a:r>
            <a:endParaRPr lang="en-US" sz="3600" b="1" i="1" dirty="0">
              <a:solidFill>
                <a:schemeClr val="tx2"/>
              </a:solidFill>
            </a:endParaRPr>
          </a:p>
          <a:p>
            <a:r>
              <a:rPr lang="en-US" sz="1600" dirty="0"/>
              <a:t>Choosing a health plan is a big decision — so we’re here to answer </a:t>
            </a:r>
            <a:br>
              <a:rPr lang="en-US" sz="1600" dirty="0"/>
            </a:br>
            <a:r>
              <a:rPr lang="en-US" sz="1600" dirty="0"/>
              <a:t>any of your questions.</a:t>
            </a:r>
          </a:p>
        </p:txBody>
      </p:sp>
      <p:sp>
        <p:nvSpPr>
          <p:cNvPr id="28" name="TextBox 27">
            <a:extLst>
              <a:ext uri="{FF2B5EF4-FFF2-40B4-BE49-F238E27FC236}">
                <a16:creationId xmlns:a16="http://schemas.microsoft.com/office/drawing/2014/main" id="{0F796114-E38F-BB4B-8177-BCF420298426}"/>
              </a:ext>
            </a:extLst>
          </p:cNvPr>
          <p:cNvSpPr txBox="1"/>
          <p:nvPr/>
        </p:nvSpPr>
        <p:spPr>
          <a:xfrm>
            <a:off x="556895" y="6102407"/>
            <a:ext cx="6310545" cy="230832"/>
          </a:xfrm>
          <a:prstGeom prst="rect">
            <a:avLst/>
          </a:prstGeom>
          <a:noFill/>
        </p:spPr>
        <p:txBody>
          <a:bodyPr wrap="square" lIns="0" rIns="0">
            <a:spAutoFit/>
          </a:bodyPr>
          <a:lstStyle/>
          <a:p>
            <a:r>
              <a:rPr lang="en-US" sz="900" dirty="0"/>
              <a:t>*When appropriate and available.</a:t>
            </a:r>
          </a:p>
        </p:txBody>
      </p:sp>
      <p:sp>
        <p:nvSpPr>
          <p:cNvPr id="11" name="TextBox 10">
            <a:extLst>
              <a:ext uri="{FF2B5EF4-FFF2-40B4-BE49-F238E27FC236}">
                <a16:creationId xmlns:a16="http://schemas.microsoft.com/office/drawing/2014/main" id="{43A86E09-42D4-8449-8455-A4A499980DE4}"/>
              </a:ext>
            </a:extLst>
          </p:cNvPr>
          <p:cNvSpPr txBox="1"/>
          <p:nvPr/>
        </p:nvSpPr>
        <p:spPr>
          <a:xfrm>
            <a:off x="4468495" y="3041891"/>
            <a:ext cx="3696980" cy="1487587"/>
          </a:xfrm>
          <a:prstGeom prst="rect">
            <a:avLst/>
          </a:prstGeom>
          <a:noFill/>
        </p:spPr>
        <p:txBody>
          <a:bodyPr wrap="square" lIns="0" tIns="0" rIns="0" bIns="0">
            <a:spAutoFit/>
          </a:bodyPr>
          <a:lstStyle/>
          <a:p>
            <a:pPr marL="173736" indent="-173736" defTabSz="899522" eaLnBrk="1" hangingPunct="1">
              <a:spcAft>
                <a:spcPts val="1000"/>
              </a:spcAft>
              <a:buClr>
                <a:srgbClr val="0070C0"/>
              </a:buClr>
              <a:buFont typeface="Wingdings" pitchFamily="2" charset="2"/>
              <a:buChar char="§"/>
              <a:defRPr/>
            </a:pPr>
            <a:r>
              <a:rPr lang="en-US" sz="1600" dirty="0"/>
              <a:t>Where to get care</a:t>
            </a:r>
            <a:endParaRPr lang="en-US" sz="1600" baseline="30000" dirty="0"/>
          </a:p>
          <a:p>
            <a:pPr marL="173736" indent="-173736" defTabSz="899522" eaLnBrk="1" hangingPunct="1">
              <a:spcAft>
                <a:spcPts val="1000"/>
              </a:spcAft>
              <a:buClr>
                <a:srgbClr val="0070C0"/>
              </a:buClr>
              <a:buFont typeface="Wingdings" pitchFamily="2" charset="2"/>
              <a:buChar char="§"/>
              <a:defRPr/>
            </a:pPr>
            <a:r>
              <a:rPr lang="en-US" sz="1600" dirty="0"/>
              <a:t>Specialty care services</a:t>
            </a:r>
          </a:p>
          <a:p>
            <a:pPr marL="173736" indent="-173736" defTabSz="899522" eaLnBrk="1" hangingPunct="1">
              <a:spcAft>
                <a:spcPts val="1000"/>
              </a:spcAft>
              <a:buClr>
                <a:srgbClr val="0070C0"/>
              </a:buClr>
              <a:buFont typeface="Wingdings" pitchFamily="2" charset="2"/>
              <a:buChar char="§"/>
              <a:defRPr/>
            </a:pPr>
            <a:r>
              <a:rPr lang="en-US" sz="1600" dirty="0"/>
              <a:t>How our doctors, hospitals, </a:t>
            </a:r>
            <a:br>
              <a:rPr lang="en-US" sz="1600" dirty="0"/>
            </a:br>
            <a:r>
              <a:rPr lang="en-US" sz="1600" dirty="0"/>
              <a:t>and health plan work together </a:t>
            </a:r>
            <a:br>
              <a:rPr lang="en-US" sz="1600" dirty="0"/>
            </a:br>
            <a:r>
              <a:rPr lang="en-US" sz="1600" dirty="0"/>
              <a:t>to make your life easier</a:t>
            </a:r>
            <a:endParaRPr lang="en-US" sz="1600" baseline="30000" dirty="0"/>
          </a:p>
        </p:txBody>
      </p:sp>
      <p:sp>
        <p:nvSpPr>
          <p:cNvPr id="12" name="TextBox 11">
            <a:extLst>
              <a:ext uri="{FF2B5EF4-FFF2-40B4-BE49-F238E27FC236}">
                <a16:creationId xmlns:a16="http://schemas.microsoft.com/office/drawing/2014/main" id="{D01EA00D-E645-7444-A386-045EFD72B3A3}"/>
              </a:ext>
            </a:extLst>
          </p:cNvPr>
          <p:cNvSpPr txBox="1"/>
          <p:nvPr/>
        </p:nvSpPr>
        <p:spPr>
          <a:xfrm>
            <a:off x="8194765" y="3041891"/>
            <a:ext cx="3014059" cy="1359346"/>
          </a:xfrm>
          <a:prstGeom prst="rect">
            <a:avLst/>
          </a:prstGeom>
          <a:noFill/>
        </p:spPr>
        <p:txBody>
          <a:bodyPr wrap="square" lIns="0" tIns="0" rIns="0" bIns="0">
            <a:spAutoFit/>
          </a:bodyPr>
          <a:lstStyle/>
          <a:p>
            <a:pPr marL="173736" indent="-173736" defTabSz="899522" eaLnBrk="1" hangingPunct="1">
              <a:spcAft>
                <a:spcPts val="1000"/>
              </a:spcAft>
              <a:buClr>
                <a:srgbClr val="0070C0"/>
              </a:buClr>
              <a:buFont typeface="Wingdings" pitchFamily="2" charset="2"/>
              <a:buChar char="§"/>
              <a:defRPr/>
            </a:pPr>
            <a:r>
              <a:rPr lang="en-US" sz="1600" dirty="0"/>
              <a:t>Video visits* and other convenient ways to get care</a:t>
            </a:r>
            <a:endParaRPr lang="en-US" sz="1600" baseline="30000" dirty="0">
              <a:highlight>
                <a:srgbClr val="FFFF00"/>
              </a:highlight>
            </a:endParaRPr>
          </a:p>
          <a:p>
            <a:pPr marL="173736" indent="-173736" defTabSz="899522" eaLnBrk="1" hangingPunct="1">
              <a:spcAft>
                <a:spcPts val="1000"/>
              </a:spcAft>
              <a:buClr>
                <a:srgbClr val="0070C0"/>
              </a:buClr>
              <a:buFont typeface="Wingdings" pitchFamily="2" charset="2"/>
              <a:buChar char="§"/>
              <a:defRPr/>
            </a:pPr>
            <a:r>
              <a:rPr lang="en-US" sz="1600" dirty="0"/>
              <a:t>Apps, podcasts, and other self-care resources available </a:t>
            </a:r>
            <a:br>
              <a:rPr lang="en-US" sz="1600" dirty="0"/>
            </a:br>
            <a:r>
              <a:rPr lang="en-US" sz="1600" dirty="0"/>
              <a:t>to you at no additional cost</a:t>
            </a:r>
          </a:p>
        </p:txBody>
      </p:sp>
      <p:pic>
        <p:nvPicPr>
          <p:cNvPr id="16" name="Graphic 15">
            <a:extLst>
              <a:ext uri="{FF2B5EF4-FFF2-40B4-BE49-F238E27FC236}">
                <a16:creationId xmlns:a16="http://schemas.microsoft.com/office/drawing/2014/main" id="{CDF61F20-17A2-074F-A7B0-0190F87B4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0620" y="2365070"/>
            <a:ext cx="562201" cy="562201"/>
          </a:xfrm>
          <a:prstGeom prst="rect">
            <a:avLst/>
          </a:prstGeom>
        </p:spPr>
      </p:pic>
      <p:pic>
        <p:nvPicPr>
          <p:cNvPr id="17" name="Picture 10">
            <a:extLst>
              <a:ext uri="{FF2B5EF4-FFF2-40B4-BE49-F238E27FC236}">
                <a16:creationId xmlns:a16="http://schemas.microsoft.com/office/drawing/2014/main" id="{8A460CCB-AC24-D64A-8AEE-147FB71EE57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165475" y="2405916"/>
            <a:ext cx="568494" cy="568494"/>
          </a:xfrm>
          <a:prstGeom prst="rect">
            <a:avLst/>
          </a:prstGeom>
        </p:spPr>
      </p:pic>
      <p:cxnSp>
        <p:nvCxnSpPr>
          <p:cNvPr id="10" name="Straight Connector 9">
            <a:extLst>
              <a:ext uri="{FF2B5EF4-FFF2-40B4-BE49-F238E27FC236}">
                <a16:creationId xmlns:a16="http://schemas.microsoft.com/office/drawing/2014/main" id="{25496FAB-1EBA-C446-BAB6-085A17866D9C}"/>
              </a:ext>
            </a:extLst>
          </p:cNvPr>
          <p:cNvCxnSpPr>
            <a:cxnSpLocks/>
          </p:cNvCxnSpPr>
          <p:nvPr/>
        </p:nvCxnSpPr>
        <p:spPr>
          <a:xfrm>
            <a:off x="0" y="5894742"/>
            <a:ext cx="12191688" cy="0"/>
          </a:xfrm>
          <a:prstGeom prst="line">
            <a:avLst/>
          </a:prstGeom>
          <a:ln w="101600">
            <a:solidFill>
              <a:srgbClr val="92CCF0"/>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72A1F23-A7B8-7A43-9FA6-42F8970EB5C0}"/>
              </a:ext>
            </a:extLst>
          </p:cNvPr>
          <p:cNvSpPr txBox="1"/>
          <p:nvPr/>
        </p:nvSpPr>
        <p:spPr>
          <a:xfrm>
            <a:off x="5065611" y="2542149"/>
            <a:ext cx="3696980" cy="246221"/>
          </a:xfrm>
          <a:prstGeom prst="rect">
            <a:avLst/>
          </a:prstGeom>
          <a:noFill/>
        </p:spPr>
        <p:txBody>
          <a:bodyPr wrap="square" lIns="0" tIns="0" rIns="0" bIns="0">
            <a:spAutoFit/>
          </a:bodyPr>
          <a:lstStyle/>
          <a:p>
            <a:pPr defTabSz="899522" eaLnBrk="1" hangingPunct="1">
              <a:spcAft>
                <a:spcPts val="1000"/>
              </a:spcAft>
              <a:defRPr/>
            </a:pPr>
            <a:r>
              <a:rPr lang="en-US" sz="1600" b="1" dirty="0">
                <a:solidFill>
                  <a:srgbClr val="0070C0"/>
                </a:solidFill>
              </a:rPr>
              <a:t>Ask about the essentials</a:t>
            </a:r>
            <a:endParaRPr lang="en-US" sz="1600" b="1" dirty="0">
              <a:solidFill>
                <a:schemeClr val="tx1">
                  <a:lumMod val="65000"/>
                  <a:lumOff val="35000"/>
                </a:schemeClr>
              </a:solidFill>
            </a:endParaRPr>
          </a:p>
        </p:txBody>
      </p:sp>
      <p:sp>
        <p:nvSpPr>
          <p:cNvPr id="15" name="TextBox 14">
            <a:extLst>
              <a:ext uri="{FF2B5EF4-FFF2-40B4-BE49-F238E27FC236}">
                <a16:creationId xmlns:a16="http://schemas.microsoft.com/office/drawing/2014/main" id="{3FF09729-CB3E-6E49-818A-ADFFD06C757F}"/>
              </a:ext>
            </a:extLst>
          </p:cNvPr>
          <p:cNvSpPr txBox="1"/>
          <p:nvPr/>
        </p:nvSpPr>
        <p:spPr>
          <a:xfrm>
            <a:off x="8855381" y="2539401"/>
            <a:ext cx="3014059" cy="246221"/>
          </a:xfrm>
          <a:prstGeom prst="rect">
            <a:avLst/>
          </a:prstGeom>
          <a:noFill/>
        </p:spPr>
        <p:txBody>
          <a:bodyPr wrap="square" lIns="0" tIns="0" rIns="0" bIns="0">
            <a:spAutoFit/>
          </a:bodyPr>
          <a:lstStyle/>
          <a:p>
            <a:pPr defTabSz="899522" eaLnBrk="1" hangingPunct="1">
              <a:spcAft>
                <a:spcPts val="1000"/>
              </a:spcAft>
              <a:defRPr/>
            </a:pPr>
            <a:r>
              <a:rPr lang="en-US" sz="1600" b="1" dirty="0">
                <a:solidFill>
                  <a:srgbClr val="0070C0"/>
                </a:solidFill>
              </a:rPr>
              <a:t>Or about our extra features</a:t>
            </a:r>
            <a:endParaRPr lang="en-US" sz="1600" b="1" dirty="0">
              <a:solidFill>
                <a:schemeClr val="tx1">
                  <a:lumMod val="65000"/>
                  <a:lumOff val="35000"/>
                </a:schemeClr>
              </a:solidFill>
            </a:endParaRPr>
          </a:p>
        </p:txBody>
      </p:sp>
      <p:sp>
        <p:nvSpPr>
          <p:cNvPr id="18" name="TextBox 17">
            <a:extLst>
              <a:ext uri="{FF2B5EF4-FFF2-40B4-BE49-F238E27FC236}">
                <a16:creationId xmlns:a16="http://schemas.microsoft.com/office/drawing/2014/main" id="{8D04C0FD-76D2-4940-813A-BE5E0F7C1A6E}"/>
              </a:ext>
            </a:extLst>
          </p:cNvPr>
          <p:cNvSpPr txBox="1"/>
          <p:nvPr/>
        </p:nvSpPr>
        <p:spPr>
          <a:xfrm>
            <a:off x="4159341" y="4961087"/>
            <a:ext cx="4315287" cy="861774"/>
          </a:xfrm>
          <a:prstGeom prst="rect">
            <a:avLst/>
          </a:prstGeom>
          <a:noFill/>
        </p:spPr>
        <p:txBody>
          <a:bodyPr wrap="square" lIns="0" rIns="0">
            <a:spAutoFit/>
          </a:bodyPr>
          <a:lstStyle/>
          <a:p>
            <a:r>
              <a:rPr lang="en-US" sz="800" dirty="0">
                <a:solidFill>
                  <a:schemeClr val="tx1">
                    <a:lumMod val="65000"/>
                    <a:lumOff val="35000"/>
                  </a:schemeClr>
                </a:solidFill>
              </a:rPr>
              <a:t>*These features available when you get care at Kaiser Permanente facilities. For high deductible health plan members, phone and video appointments are subject to your plan’s annual deductible. If you travel out of state, phone appointments and video visits may not be available due to state laws that may prevent doctors from providing care across state lines. Laws differ by state. To have a video visit, members must be registered on </a:t>
            </a:r>
            <a:r>
              <a:rPr lang="en-US" sz="800" dirty="0" err="1">
                <a:solidFill>
                  <a:schemeClr val="tx1">
                    <a:lumMod val="65000"/>
                    <a:lumOff val="35000"/>
                  </a:schemeClr>
                </a:solidFill>
              </a:rPr>
              <a:t>kp.org</a:t>
            </a:r>
            <a:r>
              <a:rPr lang="en-US" sz="800" dirty="0">
                <a:solidFill>
                  <a:schemeClr val="tx1">
                    <a:lumMod val="65000"/>
                    <a:lumOff val="35000"/>
                  </a:schemeClr>
                </a:solidFill>
              </a:rPr>
              <a:t> and have a camera-equipped computer or mobile device.</a:t>
            </a:r>
          </a:p>
        </p:txBody>
      </p:sp>
      <p:sp>
        <p:nvSpPr>
          <p:cNvPr id="19" name="Rectangle 18">
            <a:extLst>
              <a:ext uri="{FF2B5EF4-FFF2-40B4-BE49-F238E27FC236}">
                <a16:creationId xmlns:a16="http://schemas.microsoft.com/office/drawing/2014/main" id="{34366223-76A0-8C44-975D-328C8AABDDE9}"/>
              </a:ext>
            </a:extLst>
          </p:cNvPr>
          <p:cNvSpPr/>
          <p:nvPr/>
        </p:nvSpPr>
        <p:spPr>
          <a:xfrm>
            <a:off x="8840534" y="4715152"/>
            <a:ext cx="3351466" cy="1125926"/>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6AA41A4-6C52-0945-8076-20335BB356F6}"/>
              </a:ext>
            </a:extLst>
          </p:cNvPr>
          <p:cNvSpPr txBox="1">
            <a:spLocks noChangeArrowheads="1"/>
          </p:cNvSpPr>
          <p:nvPr/>
        </p:nvSpPr>
        <p:spPr bwMode="auto">
          <a:xfrm>
            <a:off x="9074728" y="4848319"/>
            <a:ext cx="328291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0"/>
              </a:spcAft>
            </a:pPr>
            <a:r>
              <a:rPr lang="en-US" sz="1600" dirty="0">
                <a:solidFill>
                  <a:schemeClr val="bg1"/>
                </a:solidFill>
              </a:rPr>
              <a:t>Call </a:t>
            </a:r>
            <a:r>
              <a:rPr lang="en-US" sz="1600" b="1" dirty="0">
                <a:solidFill>
                  <a:schemeClr val="bg1"/>
                </a:solidFill>
                <a:ea typeface="MS PGothic" panose="020B0600070205080204" pitchFamily="34" charset="-128"/>
              </a:rPr>
              <a:t>1-800-514-0985</a:t>
            </a:r>
            <a:r>
              <a:rPr lang="en-US" sz="1600" dirty="0">
                <a:solidFill>
                  <a:schemeClr val="bg1"/>
                </a:solidFill>
                <a:ea typeface="MS PGothic" panose="020B0600070205080204" pitchFamily="34" charset="-128"/>
              </a:rPr>
              <a:t> (TTY </a:t>
            </a:r>
            <a:r>
              <a:rPr lang="en-US" sz="1600" b="1" dirty="0">
                <a:solidFill>
                  <a:schemeClr val="bg1"/>
                </a:solidFill>
                <a:ea typeface="MS PGothic" panose="020B0600070205080204" pitchFamily="34" charset="-128"/>
              </a:rPr>
              <a:t>711</a:t>
            </a:r>
            <a:r>
              <a:rPr lang="en-US" sz="1600" dirty="0">
                <a:solidFill>
                  <a:schemeClr val="bg1"/>
                </a:solidFill>
                <a:ea typeface="MS PGothic" panose="020B0600070205080204" pitchFamily="34" charset="-128"/>
              </a:rPr>
              <a:t>), Monday through Friday, </a:t>
            </a:r>
            <a:br>
              <a:rPr lang="en-US" sz="1600" dirty="0">
                <a:solidFill>
                  <a:schemeClr val="bg1"/>
                </a:solidFill>
                <a:ea typeface="MS PGothic" panose="020B0600070205080204" pitchFamily="34" charset="-128"/>
              </a:rPr>
            </a:br>
            <a:r>
              <a:rPr lang="en-US" sz="1600" dirty="0">
                <a:solidFill>
                  <a:schemeClr val="bg1"/>
                </a:solidFill>
                <a:ea typeface="MS PGothic" panose="020B0600070205080204" pitchFamily="34" charset="-128"/>
              </a:rPr>
              <a:t>7 a.m. to 6 p.m. Pacific time.</a:t>
            </a:r>
          </a:p>
        </p:txBody>
      </p:sp>
    </p:spTree>
    <p:extLst>
      <p:ext uri="{BB962C8B-B14F-4D97-AF65-F5344CB8AC3E}">
        <p14:creationId xmlns:p14="http://schemas.microsoft.com/office/powerpoint/2010/main" val="2676371962"/>
      </p:ext>
    </p:extLst>
  </p:cSld>
  <p:clrMapOvr>
    <a:masterClrMapping/>
  </p:clrMapOvr>
  <mc:AlternateContent xmlns:mc="http://schemas.openxmlformats.org/markup-compatibility/2006" xmlns:p14="http://schemas.microsoft.com/office/powerpoint/2010/main">
    <mc:Choice Requires="p14">
      <p:transition spd="slow" p14:dur="2000" advTm="38764"/>
    </mc:Choice>
    <mc:Fallback xmlns="">
      <p:transition spd="slow" advTm="387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66287F-5C17-5145-98A3-0135CA704A84}"/>
              </a:ext>
            </a:extLst>
          </p:cNvPr>
          <p:cNvPicPr>
            <a:picLocks noChangeAspect="1"/>
          </p:cNvPicPr>
          <p:nvPr/>
        </p:nvPicPr>
        <p:blipFill>
          <a:blip r:embed="rId3"/>
          <a:srcRect t="7022" b="7022"/>
          <a:stretch/>
        </p:blipFill>
        <p:spPr>
          <a:xfrm flipH="1">
            <a:off x="155" y="0"/>
            <a:ext cx="12191688" cy="5894738"/>
          </a:xfrm>
          <a:prstGeom prst="rect">
            <a:avLst/>
          </a:prstGeom>
        </p:spPr>
      </p:pic>
      <p:sp>
        <p:nvSpPr>
          <p:cNvPr id="7" name="Rectangle 6">
            <a:extLst>
              <a:ext uri="{FF2B5EF4-FFF2-40B4-BE49-F238E27FC236}">
                <a16:creationId xmlns:a16="http://schemas.microsoft.com/office/drawing/2014/main" id="{91EEFF39-1544-414B-AA06-2A2889F553AD}"/>
              </a:ext>
            </a:extLst>
          </p:cNvPr>
          <p:cNvSpPr/>
          <p:nvPr/>
        </p:nvSpPr>
        <p:spPr>
          <a:xfrm>
            <a:off x="-155" y="-58057"/>
            <a:ext cx="12191688" cy="5894738"/>
          </a:xfrm>
          <a:prstGeom prst="rect">
            <a:avLst/>
          </a:prstGeom>
          <a:gradFill flip="none" rotWithShape="1">
            <a:gsLst>
              <a:gs pos="0">
                <a:schemeClr val="accent1">
                  <a:lumMod val="5000"/>
                  <a:lumOff val="95000"/>
                  <a:alpha val="0"/>
                </a:schemeClr>
              </a:gs>
              <a:gs pos="74000">
                <a:schemeClr val="tx1">
                  <a:lumMod val="50000"/>
                  <a:lumOff val="50000"/>
                  <a:alpha val="46340"/>
                </a:schemeClr>
              </a:gs>
              <a:gs pos="83000">
                <a:schemeClr val="tx1">
                  <a:lumMod val="50000"/>
                  <a:lumOff val="50000"/>
                  <a:alpha val="45948"/>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F0F4EF2-9FDE-8C4E-9A24-C86F4C41BE6C}"/>
              </a:ext>
            </a:extLst>
          </p:cNvPr>
          <p:cNvCxnSpPr>
            <a:cxnSpLocks/>
          </p:cNvCxnSpPr>
          <p:nvPr/>
        </p:nvCxnSpPr>
        <p:spPr>
          <a:xfrm>
            <a:off x="0" y="5894742"/>
            <a:ext cx="12191688" cy="0"/>
          </a:xfrm>
          <a:prstGeom prst="line">
            <a:avLst/>
          </a:prstGeom>
          <a:ln w="101600">
            <a:solidFill>
              <a:srgbClr val="92CCF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B464E40-3FAF-374D-90AE-9F5DB0C21AC8}"/>
              </a:ext>
            </a:extLst>
          </p:cNvPr>
          <p:cNvCxnSpPr>
            <a:cxnSpLocks/>
          </p:cNvCxnSpPr>
          <p:nvPr/>
        </p:nvCxnSpPr>
        <p:spPr>
          <a:xfrm>
            <a:off x="0" y="5894742"/>
            <a:ext cx="12191688" cy="0"/>
          </a:xfrm>
          <a:prstGeom prst="line">
            <a:avLst/>
          </a:prstGeom>
          <a:ln w="101600">
            <a:solidFill>
              <a:srgbClr val="92CCF0"/>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E6AB75-D765-0D4D-92E1-86359B3BE2F6}"/>
              </a:ext>
            </a:extLst>
          </p:cNvPr>
          <p:cNvSpPr txBox="1"/>
          <p:nvPr/>
        </p:nvSpPr>
        <p:spPr>
          <a:xfrm>
            <a:off x="869812" y="2467300"/>
            <a:ext cx="3892070" cy="2895664"/>
          </a:xfrm>
          <a:prstGeom prst="rect">
            <a:avLst/>
          </a:prstGeom>
          <a:noFill/>
        </p:spPr>
        <p:txBody>
          <a:bodyPr wrap="square" lIns="0" tIns="0" rIns="0" bIns="0" rtlCol="0">
            <a:spAutoFit/>
          </a:bodyPr>
          <a:lstStyle/>
          <a:p>
            <a:pPr>
              <a:spcAft>
                <a:spcPts val="656"/>
              </a:spcAft>
            </a:pPr>
            <a:r>
              <a:rPr lang="en-US" sz="4250" spc="-70" dirty="0">
                <a:solidFill>
                  <a:schemeClr val="bg1"/>
                </a:solidFill>
              </a:rPr>
              <a:t>Thank you</a:t>
            </a:r>
          </a:p>
          <a:p>
            <a:pPr defTabSz="899522" eaLnBrk="1" hangingPunct="1">
              <a:spcAft>
                <a:spcPts val="400"/>
              </a:spcAft>
              <a:defRPr/>
            </a:pPr>
            <a:r>
              <a:rPr lang="en-US" b="1" dirty="0">
                <a:solidFill>
                  <a:schemeClr val="bg1"/>
                </a:solidFill>
              </a:rPr>
              <a:t>Member Services</a:t>
            </a:r>
          </a:p>
          <a:p>
            <a:pPr defTabSz="899522" eaLnBrk="1" hangingPunct="1">
              <a:spcAft>
                <a:spcPts val="0"/>
              </a:spcAft>
              <a:buClr>
                <a:srgbClr val="0070C0"/>
              </a:buClr>
              <a:defRPr/>
            </a:pPr>
            <a:r>
              <a:rPr lang="en-US" b="1" dirty="0">
                <a:solidFill>
                  <a:schemeClr val="bg1"/>
                </a:solidFill>
              </a:rPr>
              <a:t>1-800-813-2000</a:t>
            </a:r>
            <a:r>
              <a:rPr lang="en-US" dirty="0">
                <a:solidFill>
                  <a:schemeClr val="bg1"/>
                </a:solidFill>
              </a:rPr>
              <a:t> (TTY </a:t>
            </a:r>
            <a:r>
              <a:rPr lang="en-US" b="1" dirty="0">
                <a:solidFill>
                  <a:schemeClr val="bg1"/>
                </a:solidFill>
              </a:rPr>
              <a:t>711</a:t>
            </a:r>
            <a:r>
              <a:rPr lang="en-US" dirty="0">
                <a:solidFill>
                  <a:schemeClr val="bg1"/>
                </a:solidFill>
              </a:rPr>
              <a:t>) </a:t>
            </a:r>
          </a:p>
          <a:p>
            <a:pPr defTabSz="899522" eaLnBrk="1" hangingPunct="1">
              <a:spcBef>
                <a:spcPts val="1200"/>
              </a:spcBef>
              <a:spcAft>
                <a:spcPts val="0"/>
              </a:spcAft>
              <a:buClr>
                <a:srgbClr val="0070C0"/>
              </a:buClr>
              <a:defRPr/>
            </a:pPr>
            <a:r>
              <a:rPr lang="en-US" b="1" dirty="0">
                <a:solidFill>
                  <a:schemeClr val="bg1"/>
                </a:solidFill>
              </a:rPr>
              <a:t>More information</a:t>
            </a:r>
          </a:p>
          <a:p>
            <a:pPr defTabSz="899522" eaLnBrk="1" hangingPunct="1">
              <a:spcAft>
                <a:spcPts val="0"/>
              </a:spcAft>
              <a:buClr>
                <a:srgbClr val="0070C0"/>
              </a:buClr>
              <a:defRPr/>
            </a:pPr>
            <a:r>
              <a:rPr lang="en-US" b="1" dirty="0" err="1">
                <a:solidFill>
                  <a:schemeClr val="bg1"/>
                </a:solidFill>
              </a:rPr>
              <a:t>mybenefits.kp.org</a:t>
            </a:r>
            <a:r>
              <a:rPr lang="en-US" b="1" dirty="0">
                <a:solidFill>
                  <a:schemeClr val="bg1"/>
                </a:solidFill>
              </a:rPr>
              <a:t>/</a:t>
            </a:r>
            <a:r>
              <a:rPr lang="en-US" b="1" dirty="0" err="1">
                <a:solidFill>
                  <a:schemeClr val="bg1"/>
                </a:solidFill>
              </a:rPr>
              <a:t>oebb</a:t>
            </a:r>
            <a:endParaRPr lang="en-US" b="1" dirty="0">
              <a:solidFill>
                <a:schemeClr val="bg1"/>
              </a:solidFill>
            </a:endParaRPr>
          </a:p>
          <a:p>
            <a:pPr defTabSz="899522" eaLnBrk="1" hangingPunct="1">
              <a:spcAft>
                <a:spcPts val="0"/>
              </a:spcAft>
              <a:buClr>
                <a:srgbClr val="0070C0"/>
              </a:buClr>
              <a:defRPr/>
            </a:pPr>
            <a:endParaRPr lang="en-US" baseline="30000" dirty="0">
              <a:highlight>
                <a:srgbClr val="FFFF00"/>
              </a:highlight>
            </a:endParaRPr>
          </a:p>
          <a:p>
            <a:pPr>
              <a:spcAft>
                <a:spcPts val="656"/>
              </a:spcAft>
            </a:pPr>
            <a:endParaRPr lang="en-US" sz="4250" dirty="0">
              <a:solidFill>
                <a:srgbClr val="0070C0"/>
              </a:solidFill>
            </a:endParaRPr>
          </a:p>
        </p:txBody>
      </p:sp>
    </p:spTree>
    <p:extLst>
      <p:ext uri="{BB962C8B-B14F-4D97-AF65-F5344CB8AC3E}">
        <p14:creationId xmlns:p14="http://schemas.microsoft.com/office/powerpoint/2010/main" val="868550986"/>
      </p:ext>
    </p:extLst>
  </p:cSld>
  <p:clrMapOvr>
    <a:masterClrMapping/>
  </p:clrMapOvr>
  <mc:AlternateContent xmlns:mc="http://schemas.openxmlformats.org/markup-compatibility/2006" xmlns:p14="http://schemas.microsoft.com/office/powerpoint/2010/main">
    <mc:Choice Requires="p14">
      <p:transition spd="slow" p14:dur="2000" advTm="26016"/>
    </mc:Choice>
    <mc:Fallback xmlns="">
      <p:transition spd="slow" advTm="2601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4F3892E-53CD-C342-B84C-91BA670ACF54}"/>
              </a:ext>
            </a:extLst>
          </p:cNvPr>
          <p:cNvSpPr/>
          <p:nvPr/>
        </p:nvSpPr>
        <p:spPr>
          <a:xfrm>
            <a:off x="810489" y="2312541"/>
            <a:ext cx="5036129" cy="3370153"/>
          </a:xfrm>
          <a:prstGeom prst="rect">
            <a:avLst/>
          </a:prstGeom>
        </p:spPr>
        <p:txBody>
          <a:bodyPr wrap="square" lIns="91440" tIns="45720" rIns="91440" bIns="45720" anchor="t">
            <a:spAutoFit/>
          </a:bodyPr>
          <a:lstStyle/>
          <a:p>
            <a:pPr>
              <a:spcAft>
                <a:spcPts val="600"/>
              </a:spcAft>
              <a:buClr>
                <a:schemeClr val="bg1"/>
              </a:buClr>
            </a:pPr>
            <a:r>
              <a:rPr lang="en-US" sz="1400" b="1" dirty="0">
                <a:solidFill>
                  <a:srgbClr val="003B70"/>
                </a:solidFill>
                <a:latin typeface="Arial"/>
                <a:cs typeface="Arial"/>
              </a:rPr>
              <a:t>Kaiser Permanente locations</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31 medical offices</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21 dental offices</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2 Kaiser Permanente hospitals</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2 Care Essentials by Kaiser Permanente clinics</a:t>
            </a:r>
          </a:p>
          <a:p>
            <a:pPr>
              <a:spcBef>
                <a:spcPts val="1200"/>
              </a:spcBef>
              <a:spcAft>
                <a:spcPts val="600"/>
              </a:spcAft>
              <a:buClr>
                <a:schemeClr val="bg1"/>
              </a:buClr>
            </a:pPr>
            <a:r>
              <a:rPr lang="en-US" sz="1400" b="1" dirty="0">
                <a:solidFill>
                  <a:srgbClr val="003B70"/>
                </a:solidFill>
                <a:latin typeface="Arial"/>
                <a:cs typeface="Arial"/>
              </a:rPr>
              <a:t>Access to affiliate providers including, but not limited to:</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OHSU Doernbecher Children's Hospital</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PeaceHealth Southwest Medical Center</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The Portland Clinic</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Salem Hospital</a:t>
            </a:r>
          </a:p>
          <a:p>
            <a:pPr marL="171450" indent="-171450">
              <a:spcBef>
                <a:spcPts val="0"/>
              </a:spcBef>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Willamette Valley Medical Center</a:t>
            </a:r>
          </a:p>
          <a:p>
            <a:pPr marL="171450" indent="-171450">
              <a:spcAft>
                <a:spcPts val="600"/>
              </a:spcAft>
              <a:buClr>
                <a:srgbClr val="D0491A"/>
              </a:buClr>
              <a:buFont typeface="Arial" panose="020B0604020202020204" pitchFamily="34" charset="0"/>
              <a:buChar char="•"/>
            </a:pPr>
            <a:r>
              <a:rPr lang="en-US" sz="1200" dirty="0">
                <a:solidFill>
                  <a:schemeClr val="tx1">
                    <a:lumMod val="75000"/>
                    <a:lumOff val="25000"/>
                  </a:schemeClr>
                </a:solidFill>
                <a:latin typeface="Arial"/>
                <a:cs typeface="Arial"/>
              </a:rPr>
              <a:t>Select PeaceHealth locations in Lane County*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6" name="Text Placeholder 34">
            <a:extLst>
              <a:ext uri="{FF2B5EF4-FFF2-40B4-BE49-F238E27FC236}">
                <a16:creationId xmlns:a16="http://schemas.microsoft.com/office/drawing/2014/main" id="{29303C93-CD9C-61A0-4C5A-A4BD3B045813}"/>
              </a:ext>
            </a:extLst>
          </p:cNvPr>
          <p:cNvSpPr txBox="1">
            <a:spLocks/>
          </p:cNvSpPr>
          <p:nvPr/>
        </p:nvSpPr>
        <p:spPr>
          <a:xfrm>
            <a:off x="805932" y="893945"/>
            <a:ext cx="6461584" cy="1007989"/>
          </a:xfrm>
          <a:prstGeom prst="rect">
            <a:avLst/>
          </a:prstGeom>
        </p:spPr>
        <p:txBody>
          <a:bodyPr vert="horz" lIns="91440" tIns="45720" rIns="91440" bIns="45720" rtlCol="0" anchor="t">
            <a:normAutofit/>
          </a:bodyPr>
          <a:lstStyle>
            <a:lvl1pPr marL="0" indent="0" algn="l" defTabSz="457200" rtl="0" eaLnBrk="1" latinLnBrk="0" hangingPunct="1">
              <a:spcBef>
                <a:spcPts val="300"/>
              </a:spcBef>
              <a:spcAft>
                <a:spcPts val="900"/>
              </a:spcAft>
              <a:buClr>
                <a:schemeClr val="tx1">
                  <a:lumMod val="25000"/>
                  <a:lumOff val="75000"/>
                </a:schemeClr>
              </a:buClr>
              <a:buFont typeface="Wingdings" charset="2"/>
              <a:buNone/>
              <a:defRPr sz="24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02920" indent="-228600" algn="l" defTabSz="457200" rtl="0" eaLnBrk="1" latinLnBrk="0" hangingPunct="1">
              <a:spcBef>
                <a:spcPts val="0"/>
              </a:spcBef>
              <a:spcAft>
                <a:spcPts val="900"/>
              </a:spcAft>
              <a:buClr>
                <a:schemeClr val="tx1">
                  <a:lumMod val="25000"/>
                  <a:lumOff val="75000"/>
                </a:schemeClr>
              </a:buClr>
              <a:buFont typeface="Wingdings" charset="2"/>
              <a:buChar char="§"/>
              <a:defRPr sz="2000" kern="1200">
                <a:solidFill>
                  <a:schemeClr val="tx1">
                    <a:lumMod val="75000"/>
                    <a:lumOff val="25000"/>
                  </a:schemeClr>
                </a:solidFill>
                <a:latin typeface="Arial"/>
                <a:ea typeface="+mn-ea"/>
                <a:cs typeface="Arial"/>
              </a:defRPr>
            </a:lvl2pPr>
            <a:lvl3pPr marL="777240"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3pPr>
            <a:lvl4pPr marL="1078992" indent="-228600" algn="l" defTabSz="457200" rtl="0" eaLnBrk="1" latinLnBrk="0" hangingPunct="1">
              <a:spcBef>
                <a:spcPts val="0"/>
              </a:spcBef>
              <a:spcAft>
                <a:spcPts val="600"/>
              </a:spcAft>
              <a:buClr>
                <a:schemeClr val="tx1">
                  <a:lumMod val="25000"/>
                  <a:lumOff val="75000"/>
                </a:schemeClr>
              </a:buClr>
              <a:buFont typeface="Wingdings" charset="2"/>
              <a:buChar char="§"/>
              <a:defRPr sz="16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dirty="0">
                <a:solidFill>
                  <a:srgbClr val="00417B"/>
                </a:solidFill>
              </a:rPr>
              <a:t>Care that is close to home or work</a:t>
            </a:r>
          </a:p>
        </p:txBody>
      </p:sp>
      <p:sp>
        <p:nvSpPr>
          <p:cNvPr id="5" name="Rectangle 4">
            <a:extLst>
              <a:ext uri="{FF2B5EF4-FFF2-40B4-BE49-F238E27FC236}">
                <a16:creationId xmlns:a16="http://schemas.microsoft.com/office/drawing/2014/main" id="{5F9C0101-618F-734B-1DD5-D1AC83640F67}"/>
              </a:ext>
            </a:extLst>
          </p:cNvPr>
          <p:cNvSpPr/>
          <p:nvPr/>
        </p:nvSpPr>
        <p:spPr>
          <a:xfrm>
            <a:off x="834854" y="1580826"/>
            <a:ext cx="5344882" cy="523220"/>
          </a:xfrm>
          <a:prstGeom prst="rect">
            <a:avLst/>
          </a:prstGeom>
        </p:spPr>
        <p:txBody>
          <a:bodyPr wrap="square">
            <a:spAutoFit/>
          </a:bodyPr>
          <a:lstStyle/>
          <a:p>
            <a:r>
              <a:rPr lang="en-US" sz="1400" spc="-5">
                <a:solidFill>
                  <a:schemeClr val="tx1">
                    <a:lumMod val="75000"/>
                    <a:lumOff val="25000"/>
                  </a:schemeClr>
                </a:solidFill>
                <a:latin typeface="Arial" panose="020B0604020202020204" pitchFamily="34" charset="0"/>
                <a:cs typeface="Arial" panose="020B0604020202020204" pitchFamily="34" charset="0"/>
              </a:rPr>
              <a:t>No matter what life throws their way, our members have many ways to connect to convenient, high-quality care.</a:t>
            </a:r>
            <a:endParaRPr lang="en-US" sz="1400">
              <a:latin typeface="Arial" panose="020B0604020202020204" pitchFamily="34" charset="0"/>
              <a:cs typeface="Arial" panose="020B0604020202020204" pitchFamily="34" charset="0"/>
            </a:endParaRPr>
          </a:p>
        </p:txBody>
      </p:sp>
      <p:pic>
        <p:nvPicPr>
          <p:cNvPr id="40" name="Picture 39" descr="Map&#10;&#10;Description automatically generated">
            <a:extLst>
              <a:ext uri="{FF2B5EF4-FFF2-40B4-BE49-F238E27FC236}">
                <a16:creationId xmlns:a16="http://schemas.microsoft.com/office/drawing/2014/main" id="{F36C1B70-8427-73AC-E730-0A8AC2B8CA20}"/>
              </a:ext>
            </a:extLst>
          </p:cNvPr>
          <p:cNvPicPr>
            <a:picLocks noChangeAspect="1"/>
          </p:cNvPicPr>
          <p:nvPr/>
        </p:nvPicPr>
        <p:blipFill rotWithShape="1">
          <a:blip r:embed="rId3"/>
          <a:srcRect t="95409"/>
          <a:stretch/>
        </p:blipFill>
        <p:spPr>
          <a:xfrm>
            <a:off x="7729091" y="5580997"/>
            <a:ext cx="4322006" cy="251012"/>
          </a:xfrm>
          <a:prstGeom prst="rect">
            <a:avLst/>
          </a:prstGeom>
        </p:spPr>
      </p:pic>
      <p:pic>
        <p:nvPicPr>
          <p:cNvPr id="1026" name="Picture 2">
            <a:extLst>
              <a:ext uri="{FF2B5EF4-FFF2-40B4-BE49-F238E27FC236}">
                <a16:creationId xmlns:a16="http://schemas.microsoft.com/office/drawing/2014/main" id="{D760E390-2702-BF48-C0CC-0E92FD16E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188" y="1"/>
            <a:ext cx="4603812" cy="55481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E702CBB-C5A3-2E65-1919-59DEB2D9E3E4}"/>
              </a:ext>
            </a:extLst>
          </p:cNvPr>
          <p:cNvSpPr txBox="1"/>
          <p:nvPr/>
        </p:nvSpPr>
        <p:spPr>
          <a:xfrm>
            <a:off x="805932" y="6032937"/>
            <a:ext cx="6014998" cy="307777"/>
          </a:xfrm>
          <a:prstGeom prst="rect">
            <a:avLst/>
          </a:prstGeom>
          <a:noFill/>
        </p:spPr>
        <p:txBody>
          <a:bodyPr wrap="square" rtlCol="0">
            <a:spAutoFit/>
          </a:bodyPr>
          <a:lstStyle/>
          <a:p>
            <a:r>
              <a:rPr lang="en-US" sz="700" dirty="0">
                <a:solidFill>
                  <a:srgbClr val="646464"/>
                </a:solidFill>
                <a:latin typeface="Arial" panose="020B0604020202020204" pitchFamily="34" charset="0"/>
              </a:rPr>
              <a:t>*</a:t>
            </a:r>
            <a:r>
              <a:rPr lang="en-US" sz="700" b="0" i="0" u="none" strike="noStrike" dirty="0">
                <a:solidFill>
                  <a:srgbClr val="646464"/>
                </a:solidFill>
                <a:effectLst/>
                <a:latin typeface="Arial" panose="020B0604020202020204" pitchFamily="34" charset="0"/>
              </a:rPr>
              <a:t>Our partnership with PeaceHealth only includes the Santa Clara, RiverBend Pavilion, Cottage Grove, and Florence locations. Not all providers at these primary care locations are part of our network. Go to </a:t>
            </a:r>
            <a:r>
              <a:rPr lang="en-US" sz="700" b="0" i="0" u="none" strike="noStrike" dirty="0" err="1">
                <a:solidFill>
                  <a:srgbClr val="646464"/>
                </a:solidFill>
                <a:effectLst/>
                <a:latin typeface="Arial" panose="020B0604020202020204" pitchFamily="34" charset="0"/>
              </a:rPr>
              <a:t>kp.org</a:t>
            </a:r>
            <a:r>
              <a:rPr lang="en-US" sz="700" b="0" i="0" u="none" strike="noStrike" dirty="0">
                <a:solidFill>
                  <a:srgbClr val="646464"/>
                </a:solidFill>
                <a:effectLst/>
                <a:latin typeface="Arial" panose="020B0604020202020204" pitchFamily="34" charset="0"/>
              </a:rPr>
              <a:t>/doctors to verify network participation. </a:t>
            </a:r>
            <a:endParaRPr lang="en-US" sz="400" dirty="0"/>
          </a:p>
        </p:txBody>
      </p:sp>
    </p:spTree>
    <p:extLst>
      <p:ext uri="{BB962C8B-B14F-4D97-AF65-F5344CB8AC3E}">
        <p14:creationId xmlns:p14="http://schemas.microsoft.com/office/powerpoint/2010/main" val="631830298"/>
      </p:ext>
    </p:extLst>
  </p:cSld>
  <p:clrMapOvr>
    <a:masterClrMapping/>
  </p:clrMapOvr>
  <mc:AlternateContent xmlns:mc="http://schemas.openxmlformats.org/markup-compatibility/2006" xmlns:p14="http://schemas.microsoft.com/office/powerpoint/2010/main">
    <mc:Choice Requires="p14">
      <p:transition spd="slow" p14:dur="2000" advTm="51744"/>
    </mc:Choice>
    <mc:Fallback xmlns="">
      <p:transition spd="slow" advTm="5174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53425" y="6021836"/>
            <a:ext cx="7521949" cy="492443"/>
          </a:xfrm>
          <a:prstGeom prst="rect">
            <a:avLst/>
          </a:prstGeom>
          <a:noFill/>
        </p:spPr>
        <p:txBody>
          <a:bodyPr wrap="square" lIns="0" tIns="0" rIns="0" bIns="0">
            <a:spAutoFit/>
          </a:bodyPr>
          <a:lstStyle/>
          <a:p>
            <a:r>
              <a:rPr lang="en-US" sz="800" dirty="0">
                <a:solidFill>
                  <a:schemeClr val="tx1">
                    <a:lumMod val="65000"/>
                    <a:lumOff val="35000"/>
                  </a:schemeClr>
                </a:solidFill>
              </a:rPr>
              <a:t>1. When appropriate and available. For high deductible health plan members, e-visits, phone visits, and video visits are subject to your plan’s annual deductible. 2. To have a video visit, members must be registered on kp.org and have a camera-equipped computer or mobile device. If you travel out of state, phone and video visits may not be available due to state laws that may prevent doctors from providing care across state lines. Laws differ by state. </a:t>
            </a:r>
          </a:p>
          <a:p>
            <a:endParaRPr lang="en-US" sz="800" dirty="0">
              <a:solidFill>
                <a:schemeClr val="tx1">
                  <a:lumMod val="65000"/>
                  <a:lumOff val="35000"/>
                </a:schemeClr>
              </a:solidFill>
            </a:endParaRPr>
          </a:p>
        </p:txBody>
      </p:sp>
      <p:sp>
        <p:nvSpPr>
          <p:cNvPr id="25" name="TextBox 24">
            <a:extLst>
              <a:ext uri="{FF2B5EF4-FFF2-40B4-BE49-F238E27FC236}">
                <a16:creationId xmlns:a16="http://schemas.microsoft.com/office/drawing/2014/main" id="{C8A37874-7750-1D4F-A98A-93B1F3F1AE44}"/>
              </a:ext>
            </a:extLst>
          </p:cNvPr>
          <p:cNvSpPr txBox="1"/>
          <p:nvPr/>
        </p:nvSpPr>
        <p:spPr>
          <a:xfrm>
            <a:off x="853425" y="2967211"/>
            <a:ext cx="7906262" cy="246221"/>
          </a:xfrm>
          <a:prstGeom prst="rect">
            <a:avLst/>
          </a:prstGeom>
          <a:noFill/>
        </p:spPr>
        <p:txBody>
          <a:bodyPr wrap="square" lIns="0" tIns="0" rIns="0" bIns="0">
            <a:spAutoFit/>
          </a:bodyPr>
          <a:lstStyle/>
          <a:p>
            <a:pPr defTabSz="899522" eaLnBrk="1" hangingPunct="1">
              <a:spcAft>
                <a:spcPts val="1000"/>
              </a:spcAft>
              <a:defRPr/>
            </a:pPr>
            <a:r>
              <a:rPr lang="en-US" sz="1600" b="1" dirty="0">
                <a:solidFill>
                  <a:srgbClr val="0070C0"/>
                </a:solidFill>
              </a:rPr>
              <a:t>24-hour virtual care on your schedule</a:t>
            </a:r>
            <a:endParaRPr lang="en-US" sz="1600" b="1" dirty="0">
              <a:solidFill>
                <a:schemeClr val="tx1">
                  <a:lumMod val="65000"/>
                  <a:lumOff val="35000"/>
                </a:schemeClr>
              </a:solidFill>
            </a:endParaRPr>
          </a:p>
        </p:txBody>
      </p:sp>
      <p:sp>
        <p:nvSpPr>
          <p:cNvPr id="14" name="Title 1">
            <a:extLst>
              <a:ext uri="{FF2B5EF4-FFF2-40B4-BE49-F238E27FC236}">
                <a16:creationId xmlns:a16="http://schemas.microsoft.com/office/drawing/2014/main" id="{0AF99280-624B-B147-BF6B-AC32AF5036D1}"/>
              </a:ext>
            </a:extLst>
          </p:cNvPr>
          <p:cNvSpPr txBox="1">
            <a:spLocks/>
          </p:cNvSpPr>
          <p:nvPr/>
        </p:nvSpPr>
        <p:spPr bwMode="auto">
          <a:xfrm>
            <a:off x="853425" y="978408"/>
            <a:ext cx="9683946" cy="1125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3000" b="1" dirty="0">
                <a:solidFill>
                  <a:srgbClr val="00417B"/>
                </a:solidFill>
                <a:latin typeface="Arial" panose="020B0604020202020204" pitchFamily="34" charset="0"/>
                <a:ea typeface="+mn-ea"/>
                <a:cs typeface="Arial" panose="020B0604020202020204" pitchFamily="34" charset="0"/>
              </a:rPr>
              <a:t>Quality care when you need it</a:t>
            </a:r>
          </a:p>
          <a:p>
            <a:r>
              <a:rPr lang="en-US" sz="1600" dirty="0"/>
              <a:t>Same-day, next-day, and weekend appointments are available at most locations and by phone and video.</a:t>
            </a:r>
            <a:r>
              <a:rPr lang="en-US" sz="1600" baseline="30000" dirty="0"/>
              <a:t>1</a:t>
            </a:r>
          </a:p>
        </p:txBody>
      </p:sp>
      <p:pic>
        <p:nvPicPr>
          <p:cNvPr id="19" name="Graphic 18">
            <a:extLst>
              <a:ext uri="{FF2B5EF4-FFF2-40B4-BE49-F238E27FC236}">
                <a16:creationId xmlns:a16="http://schemas.microsoft.com/office/drawing/2014/main" id="{864FA1FE-A036-2047-8C30-46CE5B5D357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94826" y="6251379"/>
            <a:ext cx="2075526" cy="228600"/>
          </a:xfrm>
          <a:prstGeom prst="rect">
            <a:avLst/>
          </a:prstGeom>
        </p:spPr>
      </p:pic>
      <p:sp>
        <p:nvSpPr>
          <p:cNvPr id="24" name="TextBox 23">
            <a:extLst>
              <a:ext uri="{FF2B5EF4-FFF2-40B4-BE49-F238E27FC236}">
                <a16:creationId xmlns:a16="http://schemas.microsoft.com/office/drawing/2014/main" id="{8F4BC568-352F-BE42-76B4-66225697BA35}"/>
              </a:ext>
            </a:extLst>
          </p:cNvPr>
          <p:cNvSpPr txBox="1"/>
          <p:nvPr/>
        </p:nvSpPr>
        <p:spPr>
          <a:xfrm>
            <a:off x="1747495" y="2131080"/>
            <a:ext cx="2716128" cy="584775"/>
          </a:xfrm>
          <a:prstGeom prst="rect">
            <a:avLst/>
          </a:prstGeom>
          <a:noFill/>
        </p:spPr>
        <p:txBody>
          <a:bodyPr wrap="square" rtlCol="0">
            <a:spAutoFit/>
          </a:bodyPr>
          <a:lstStyle/>
          <a:p>
            <a:pPr>
              <a:spcBef>
                <a:spcPts val="0"/>
              </a:spcBef>
              <a:spcAft>
                <a:spcPts val="984"/>
              </a:spcAft>
            </a:pPr>
            <a:r>
              <a:rPr lang="en-US" sz="1600" dirty="0"/>
              <a:t>Visit us in person at a location near you. </a:t>
            </a:r>
          </a:p>
        </p:txBody>
      </p:sp>
      <p:sp>
        <p:nvSpPr>
          <p:cNvPr id="26" name="TextBox 25">
            <a:extLst>
              <a:ext uri="{FF2B5EF4-FFF2-40B4-BE49-F238E27FC236}">
                <a16:creationId xmlns:a16="http://schemas.microsoft.com/office/drawing/2014/main" id="{99516F02-942D-8D47-75C3-A0B1165DA76C}"/>
              </a:ext>
            </a:extLst>
          </p:cNvPr>
          <p:cNvSpPr txBox="1"/>
          <p:nvPr/>
        </p:nvSpPr>
        <p:spPr>
          <a:xfrm>
            <a:off x="4905489" y="2120597"/>
            <a:ext cx="3176328" cy="584775"/>
          </a:xfrm>
          <a:prstGeom prst="rect">
            <a:avLst/>
          </a:prstGeom>
          <a:noFill/>
        </p:spPr>
        <p:txBody>
          <a:bodyPr wrap="square" rtlCol="0">
            <a:spAutoFit/>
          </a:bodyPr>
          <a:lstStyle/>
          <a:p>
            <a:pPr>
              <a:spcBef>
                <a:spcPts val="0"/>
              </a:spcBef>
              <a:spcAft>
                <a:spcPts val="984"/>
              </a:spcAft>
            </a:pPr>
            <a:r>
              <a:rPr lang="en-US" sz="1600" dirty="0"/>
              <a:t>Talk to a health care professional by phone or video.</a:t>
            </a:r>
            <a:r>
              <a:rPr lang="en-US" sz="1600" baseline="30000" dirty="0"/>
              <a:t>1, 2</a:t>
            </a:r>
          </a:p>
        </p:txBody>
      </p:sp>
      <p:pic>
        <p:nvPicPr>
          <p:cNvPr id="27" name="Picture 26" descr="A picture containing text, businesscard, vector graphics, table&#10;&#10;Description automatically generated">
            <a:extLst>
              <a:ext uri="{FF2B5EF4-FFF2-40B4-BE49-F238E27FC236}">
                <a16:creationId xmlns:a16="http://schemas.microsoft.com/office/drawing/2014/main" id="{F459A160-CC5D-48D2-9F26-285961D6AC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5314" y="1928573"/>
            <a:ext cx="917903" cy="917903"/>
          </a:xfrm>
          <a:prstGeom prst="rect">
            <a:avLst/>
          </a:prstGeom>
        </p:spPr>
      </p:pic>
      <p:pic>
        <p:nvPicPr>
          <p:cNvPr id="28" name="Picture 27" descr="Application, icon&#10;&#10;Description automatically generated">
            <a:extLst>
              <a:ext uri="{FF2B5EF4-FFF2-40B4-BE49-F238E27FC236}">
                <a16:creationId xmlns:a16="http://schemas.microsoft.com/office/drawing/2014/main" id="{F529D903-7F08-B516-B494-CFDB895141C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42298" y="2011812"/>
            <a:ext cx="768404" cy="768404"/>
          </a:xfrm>
          <a:prstGeom prst="rect">
            <a:avLst/>
          </a:prstGeom>
        </p:spPr>
      </p:pic>
      <p:pic>
        <p:nvPicPr>
          <p:cNvPr id="9" name="Picture 8" descr="A picture containing text, electronics, display, screenshot&#10;&#10;Description automatically generated">
            <a:extLst>
              <a:ext uri="{FF2B5EF4-FFF2-40B4-BE49-F238E27FC236}">
                <a16:creationId xmlns:a16="http://schemas.microsoft.com/office/drawing/2014/main" id="{1C73DE14-F1F2-D702-9852-8BD45953244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1765" y="3123169"/>
            <a:ext cx="1902903" cy="1902903"/>
          </a:xfrm>
          <a:prstGeom prst="rect">
            <a:avLst/>
          </a:prstGeom>
        </p:spPr>
      </p:pic>
      <p:sp>
        <p:nvSpPr>
          <p:cNvPr id="31" name="TextBox 30">
            <a:extLst>
              <a:ext uri="{FF2B5EF4-FFF2-40B4-BE49-F238E27FC236}">
                <a16:creationId xmlns:a16="http://schemas.microsoft.com/office/drawing/2014/main" id="{C265E61F-FECF-550B-A76E-87263F5BCDC1}"/>
              </a:ext>
            </a:extLst>
          </p:cNvPr>
          <p:cNvSpPr txBox="1"/>
          <p:nvPr/>
        </p:nvSpPr>
        <p:spPr>
          <a:xfrm>
            <a:off x="2821914" y="3323557"/>
            <a:ext cx="5746967" cy="2482731"/>
          </a:xfrm>
          <a:prstGeom prst="rect">
            <a:avLst/>
          </a:prstGeom>
          <a:noFill/>
        </p:spPr>
        <p:txBody>
          <a:bodyPr wrap="square" lIns="0" tIns="0" rIns="0" bIns="0">
            <a:spAutoFit/>
          </a:bodyPr>
          <a:lstStyle/>
          <a:p>
            <a:pPr marL="173736" indent="-173736" defTabSz="899522" eaLnBrk="1" hangingPunct="1">
              <a:spcAft>
                <a:spcPts val="1000"/>
              </a:spcAft>
              <a:buClr>
                <a:srgbClr val="0070C0"/>
              </a:buClr>
              <a:buFont typeface="Wingdings" pitchFamily="2" charset="2"/>
              <a:buChar char="§"/>
              <a:defRPr/>
            </a:pPr>
            <a:r>
              <a:rPr lang="en-US" sz="1600" b="1" dirty="0">
                <a:solidFill>
                  <a:srgbClr val="D0491A"/>
                </a:solidFill>
                <a:latin typeface="Arial" panose="020B0604020202020204" pitchFamily="34" charset="0"/>
                <a:cs typeface="Arial" panose="020B0604020202020204" pitchFamily="34" charset="0"/>
              </a:rPr>
              <a:t>NEW — </a:t>
            </a:r>
            <a:r>
              <a:rPr lang="en-US" sz="1600" dirty="0"/>
              <a:t>If a trip to the doctor’s office doesn’t fit your schedule, it’s easy to get fast, personalized support — daytime, nighttime, anytime.</a:t>
            </a:r>
            <a:endParaRPr lang="en-US" sz="1600" baseline="30000" dirty="0"/>
          </a:p>
          <a:p>
            <a:pPr marL="173736" indent="-173736" defTabSz="899522" eaLnBrk="1" hangingPunct="1">
              <a:spcAft>
                <a:spcPts val="1000"/>
              </a:spcAft>
              <a:buClr>
                <a:srgbClr val="0070C0"/>
              </a:buClr>
              <a:buFont typeface="Wingdings" pitchFamily="2" charset="2"/>
              <a:buChar char="§"/>
              <a:defRPr/>
            </a:pPr>
            <a:r>
              <a:rPr lang="en-US" sz="1600" dirty="0"/>
              <a:t>Schedule a phone or video visit with a doctor or clinician.</a:t>
            </a:r>
            <a:r>
              <a:rPr lang="en-US" sz="1600" baseline="30000" dirty="0"/>
              <a:t>1,2</a:t>
            </a:r>
          </a:p>
          <a:p>
            <a:pPr marL="173736" indent="-173736" defTabSz="899522" eaLnBrk="1" hangingPunct="1">
              <a:spcAft>
                <a:spcPts val="1000"/>
              </a:spcAft>
              <a:buClr>
                <a:srgbClr val="0070C0"/>
              </a:buClr>
              <a:buFont typeface="Wingdings" pitchFamily="2" charset="2"/>
              <a:buChar char="§"/>
              <a:defRPr/>
            </a:pPr>
            <a:r>
              <a:rPr lang="en-US" sz="1600" dirty="0"/>
              <a:t>Get 24/7 care advice from a registered nurse by phone. </a:t>
            </a:r>
          </a:p>
          <a:p>
            <a:pPr marL="173736" indent="-173736" defTabSz="899522" eaLnBrk="1" hangingPunct="1">
              <a:spcAft>
                <a:spcPts val="1000"/>
              </a:spcAft>
              <a:buClr>
                <a:srgbClr val="0070C0"/>
              </a:buClr>
              <a:buFont typeface="Wingdings" pitchFamily="2" charset="2"/>
              <a:buChar char="§"/>
              <a:defRPr/>
            </a:pPr>
            <a:r>
              <a:rPr lang="en-US" sz="1600" dirty="0"/>
              <a:t>With e-visits, complete an online questionnaire and receive a treatment plan and prescriptions, if needed.</a:t>
            </a:r>
          </a:p>
          <a:p>
            <a:pPr marL="173736" indent="-173736" defTabSz="899522" eaLnBrk="1" hangingPunct="1">
              <a:spcAft>
                <a:spcPts val="1000"/>
              </a:spcAft>
              <a:buClr>
                <a:srgbClr val="0070C0"/>
              </a:buClr>
              <a:buFont typeface="Wingdings" pitchFamily="2" charset="2"/>
              <a:buChar char="§"/>
              <a:defRPr/>
            </a:pPr>
            <a:endParaRPr lang="en-US" sz="1600" kern="0" dirty="0">
              <a:latin typeface="+mn-lt"/>
            </a:endParaRPr>
          </a:p>
        </p:txBody>
      </p:sp>
      <p:sp>
        <p:nvSpPr>
          <p:cNvPr id="15" name="Chord 14">
            <a:extLst>
              <a:ext uri="{FF2B5EF4-FFF2-40B4-BE49-F238E27FC236}">
                <a16:creationId xmlns:a16="http://schemas.microsoft.com/office/drawing/2014/main" id="{00F54573-FBD6-6587-C2B5-2D3D4FAF3C76}"/>
              </a:ext>
            </a:extLst>
          </p:cNvPr>
          <p:cNvSpPr/>
          <p:nvPr/>
        </p:nvSpPr>
        <p:spPr>
          <a:xfrm>
            <a:off x="9258622" y="1993013"/>
            <a:ext cx="3427481" cy="3427481"/>
          </a:xfrm>
          <a:prstGeom prst="chord">
            <a:avLst>
              <a:gd name="adj1" fmla="val 2615253"/>
              <a:gd name="adj2" fmla="val 18995949"/>
            </a:avLst>
          </a:prstGeom>
          <a:solidFill>
            <a:srgbClr val="E0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39D8A13-3B7E-9C69-8ADA-D9784FE135BC}"/>
              </a:ext>
            </a:extLst>
          </p:cNvPr>
          <p:cNvSpPr txBox="1"/>
          <p:nvPr/>
        </p:nvSpPr>
        <p:spPr>
          <a:xfrm>
            <a:off x="9772848" y="2939004"/>
            <a:ext cx="3412190" cy="1559401"/>
          </a:xfrm>
          <a:prstGeom prst="rect">
            <a:avLst/>
          </a:prstGeom>
          <a:noFill/>
        </p:spPr>
        <p:txBody>
          <a:bodyPr wrap="square">
            <a:spAutoFit/>
          </a:bodyPr>
          <a:lstStyle/>
          <a:p>
            <a:pPr defTabSz="899522" eaLnBrk="1" hangingPunct="1">
              <a:spcAft>
                <a:spcPts val="1000"/>
              </a:spcAft>
              <a:defRPr/>
            </a:pPr>
            <a:r>
              <a:rPr lang="en-US" sz="2400" b="1" kern="0" dirty="0">
                <a:solidFill>
                  <a:srgbClr val="0270C0"/>
                </a:solidFill>
                <a:latin typeface="Arial" panose="020B0604020202020204" pitchFamily="34" charset="0"/>
                <a:ea typeface="+mn-ea"/>
                <a:cs typeface="Arial" panose="020B0604020202020204" pitchFamily="34" charset="0"/>
              </a:rPr>
              <a:t>Save time </a:t>
            </a:r>
            <a:br>
              <a:rPr lang="en-US" sz="2400" b="1" kern="0" dirty="0">
                <a:solidFill>
                  <a:srgbClr val="0270C0"/>
                </a:solidFill>
                <a:latin typeface="Arial" panose="020B0604020202020204" pitchFamily="34" charset="0"/>
                <a:ea typeface="+mn-ea"/>
                <a:cs typeface="Arial" panose="020B0604020202020204" pitchFamily="34" charset="0"/>
              </a:rPr>
            </a:br>
            <a:r>
              <a:rPr lang="en-US" sz="2400" b="1" kern="0" dirty="0">
                <a:solidFill>
                  <a:srgbClr val="0270C0"/>
                </a:solidFill>
                <a:latin typeface="Arial" panose="020B0604020202020204" pitchFamily="34" charset="0"/>
                <a:ea typeface="+mn-ea"/>
                <a:cs typeface="Arial" panose="020B0604020202020204" pitchFamily="34" charset="0"/>
              </a:rPr>
              <a:t>and money </a:t>
            </a:r>
          </a:p>
          <a:p>
            <a:pPr defTabSz="899522" eaLnBrk="1" hangingPunct="1">
              <a:spcAft>
                <a:spcPts val="1000"/>
              </a:spcAft>
              <a:defRPr/>
            </a:pPr>
            <a:r>
              <a:rPr lang="en-US" sz="1300" b="1" kern="0" dirty="0">
                <a:solidFill>
                  <a:srgbClr val="0270C0"/>
                </a:solidFill>
                <a:latin typeface="+mn-lt"/>
                <a:ea typeface="+mn-ea"/>
                <a:cs typeface="+mn-cs"/>
              </a:rPr>
              <a:t>Telehealth is covered </a:t>
            </a:r>
            <a:br>
              <a:rPr lang="en-US" sz="1300" b="1" kern="0" dirty="0">
                <a:solidFill>
                  <a:srgbClr val="0270C0"/>
                </a:solidFill>
                <a:latin typeface="+mn-lt"/>
                <a:ea typeface="+mn-ea"/>
                <a:cs typeface="+mn-cs"/>
              </a:rPr>
            </a:br>
            <a:r>
              <a:rPr lang="en-US" sz="1300" b="1" kern="0" dirty="0">
                <a:solidFill>
                  <a:srgbClr val="0270C0"/>
                </a:solidFill>
                <a:latin typeface="+mn-lt"/>
                <a:ea typeface="+mn-ea"/>
                <a:cs typeface="+mn-cs"/>
              </a:rPr>
              <a:t>at no cost with </a:t>
            </a:r>
            <a:br>
              <a:rPr lang="en-US" sz="1300" b="1" kern="0" dirty="0">
                <a:solidFill>
                  <a:srgbClr val="0270C0"/>
                </a:solidFill>
                <a:latin typeface="+mn-lt"/>
                <a:ea typeface="+mn-ea"/>
                <a:cs typeface="+mn-cs"/>
              </a:rPr>
            </a:br>
            <a:r>
              <a:rPr lang="en-US" sz="1300" b="1" kern="0" dirty="0">
                <a:solidFill>
                  <a:srgbClr val="0270C0"/>
                </a:solidFill>
                <a:latin typeface="+mn-lt"/>
                <a:ea typeface="+mn-ea"/>
                <a:cs typeface="+mn-cs"/>
              </a:rPr>
              <a:t>most plans.</a:t>
            </a:r>
            <a:r>
              <a:rPr lang="en-US" sz="1300" b="1" kern="0" baseline="30000" dirty="0">
                <a:solidFill>
                  <a:srgbClr val="0270C0"/>
                </a:solidFill>
                <a:latin typeface="+mn-lt"/>
                <a:ea typeface="+mn-ea"/>
                <a:cs typeface="+mn-cs"/>
              </a:rPr>
              <a:t>2</a:t>
            </a:r>
            <a:endParaRPr lang="en-US" sz="1300" b="1" kern="0" baseline="30000" dirty="0">
              <a:solidFill>
                <a:srgbClr val="0270C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43709"/>
    </mc:Choice>
    <mc:Fallback xmlns="">
      <p:transition spd="slow" advTm="4370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BE118F-BD59-C94C-B0A0-B728312B93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3793435" cy="6857999"/>
          </a:xfrm>
          <a:prstGeom prst="rect">
            <a:avLst/>
          </a:prstGeom>
        </p:spPr>
      </p:pic>
      <p:sp>
        <p:nvSpPr>
          <p:cNvPr id="11" name="Title 1">
            <a:extLst>
              <a:ext uri="{FF2B5EF4-FFF2-40B4-BE49-F238E27FC236}">
                <a16:creationId xmlns:a16="http://schemas.microsoft.com/office/drawing/2014/main" id="{AD8C0BB2-2F70-974F-A6DC-98686CFEDB2C}"/>
              </a:ext>
            </a:extLst>
          </p:cNvPr>
          <p:cNvSpPr txBox="1">
            <a:spLocks/>
          </p:cNvSpPr>
          <p:nvPr/>
        </p:nvSpPr>
        <p:spPr bwMode="auto">
          <a:xfrm>
            <a:off x="4476619" y="978408"/>
            <a:ext cx="6892082" cy="145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t"/>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spcAft>
                <a:spcPts val="1000"/>
              </a:spcAft>
            </a:pPr>
            <a:r>
              <a:rPr lang="en-US" sz="3200" b="1" dirty="0">
                <a:solidFill>
                  <a:schemeClr val="tx2"/>
                </a:solidFill>
              </a:rPr>
              <a:t>Mental health services — </a:t>
            </a:r>
            <a:br>
              <a:rPr lang="en-US" sz="3200" b="1" dirty="0">
                <a:solidFill>
                  <a:schemeClr val="tx2"/>
                </a:solidFill>
              </a:rPr>
            </a:br>
            <a:r>
              <a:rPr lang="en-US" sz="3200" b="1" dirty="0">
                <a:solidFill>
                  <a:schemeClr val="tx2"/>
                </a:solidFill>
              </a:rPr>
              <a:t>care for the whole you</a:t>
            </a:r>
            <a:endParaRPr lang="en-US" sz="3200" b="1" dirty="0">
              <a:solidFill>
                <a:schemeClr val="tx2"/>
              </a:solidFill>
              <a:cs typeface="Arial" charset="0"/>
            </a:endParaRPr>
          </a:p>
          <a:p>
            <a:r>
              <a:rPr lang="en-US" sz="1600" dirty="0"/>
              <a:t>Your thoughts and feelings affect your overall well-being. We’re committed </a:t>
            </a:r>
            <a:br>
              <a:rPr lang="en-US" sz="1600" dirty="0"/>
            </a:br>
            <a:r>
              <a:rPr lang="en-US" sz="1600" dirty="0"/>
              <a:t>to helping you achieve and maintain optimal health for your mind, body, </a:t>
            </a:r>
            <a:br>
              <a:rPr lang="en-US" sz="1600" dirty="0"/>
            </a:br>
            <a:r>
              <a:rPr lang="en-US" sz="1600" dirty="0"/>
              <a:t>and spirit. </a:t>
            </a:r>
          </a:p>
        </p:txBody>
      </p:sp>
      <p:sp>
        <p:nvSpPr>
          <p:cNvPr id="38" name="TextBox 37">
            <a:extLst>
              <a:ext uri="{FF2B5EF4-FFF2-40B4-BE49-F238E27FC236}">
                <a16:creationId xmlns:a16="http://schemas.microsoft.com/office/drawing/2014/main" id="{F003F2EC-4CD9-4E01-A5E7-31A699031A2F}"/>
              </a:ext>
            </a:extLst>
          </p:cNvPr>
          <p:cNvSpPr txBox="1">
            <a:spLocks noChangeArrowheads="1"/>
          </p:cNvSpPr>
          <p:nvPr/>
        </p:nvSpPr>
        <p:spPr bwMode="auto">
          <a:xfrm>
            <a:off x="4476619" y="5579458"/>
            <a:ext cx="6754369" cy="416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150000"/>
              </a:lnSpc>
              <a:spcAft>
                <a:spcPts val="0"/>
              </a:spcAft>
            </a:pPr>
            <a:r>
              <a:rPr lang="en-US" sz="1600" dirty="0"/>
              <a:t>Learn more at </a:t>
            </a:r>
            <a:r>
              <a:rPr lang="en-US" sz="1600" b="1" dirty="0">
                <a:solidFill>
                  <a:srgbClr val="0070C0"/>
                </a:solidFill>
                <a:ea typeface="MS PGothic" panose="020B0600070205080204" pitchFamily="34" charset="-128"/>
                <a:hlinkClick r:id="rId4">
                  <a:extLst>
                    <a:ext uri="{A12FA001-AC4F-418D-AE19-62706E023703}">
                      <ahyp:hlinkClr xmlns:ahyp="http://schemas.microsoft.com/office/drawing/2018/hyperlinkcolor" val="tx"/>
                    </a:ext>
                  </a:extLst>
                </a:hlinkClick>
              </a:rPr>
              <a:t>kp.org/mentalhealth</a:t>
            </a:r>
            <a:r>
              <a:rPr lang="en-US" sz="1600" dirty="0">
                <a:solidFill>
                  <a:schemeClr val="tx1">
                    <a:lumMod val="65000"/>
                    <a:lumOff val="35000"/>
                  </a:schemeClr>
                </a:solidFill>
                <a:ea typeface="MS PGothic" panose="020B0600070205080204" pitchFamily="34" charset="-128"/>
              </a:rPr>
              <a:t>.</a:t>
            </a:r>
          </a:p>
        </p:txBody>
      </p:sp>
      <p:sp>
        <p:nvSpPr>
          <p:cNvPr id="16" name="TextBox 2">
            <a:extLst>
              <a:ext uri="{FF2B5EF4-FFF2-40B4-BE49-F238E27FC236}">
                <a16:creationId xmlns:a16="http://schemas.microsoft.com/office/drawing/2014/main" id="{C2942C66-248F-4D75-A152-4839D9C5EC6D}"/>
              </a:ext>
            </a:extLst>
          </p:cNvPr>
          <p:cNvSpPr txBox="1">
            <a:spLocks noChangeArrowheads="1"/>
          </p:cNvSpPr>
          <p:nvPr/>
        </p:nvSpPr>
        <p:spPr bwMode="auto">
          <a:xfrm>
            <a:off x="4476619" y="3073634"/>
            <a:ext cx="6926492" cy="23544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173736" indent="-173736" eaLnBrk="1" fontAlgn="auto" hangingPunct="1">
              <a:spcBef>
                <a:spcPts val="0"/>
              </a:spcBef>
              <a:spcAft>
                <a:spcPts val="1000"/>
              </a:spcAft>
              <a:buClr>
                <a:srgbClr val="0170C0"/>
              </a:buClr>
              <a:buFont typeface="Wingdings" pitchFamily="2" charset="2"/>
              <a:buChar char="§"/>
              <a:defRPr/>
            </a:pPr>
            <a:r>
              <a:rPr lang="en-US" sz="1600" dirty="0"/>
              <a:t>Get support for a wide range of conditions, like anxiety, depression, </a:t>
            </a:r>
            <a:br>
              <a:rPr lang="en-US" sz="1600" dirty="0"/>
            </a:br>
            <a:r>
              <a:rPr lang="en-US" sz="1600" dirty="0"/>
              <a:t>substance use disorder, and autism spectrum disorders.</a:t>
            </a:r>
          </a:p>
          <a:p>
            <a:pPr marL="173736" indent="-173736" eaLnBrk="1" fontAlgn="auto" hangingPunct="1">
              <a:spcBef>
                <a:spcPts val="0"/>
              </a:spcBef>
              <a:spcAft>
                <a:spcPts val="1000"/>
              </a:spcAft>
              <a:buClr>
                <a:srgbClr val="0170C0"/>
              </a:buClr>
              <a:buFont typeface="Wingdings" pitchFamily="2" charset="2"/>
              <a:buChar char="§"/>
              <a:defRPr/>
            </a:pPr>
            <a:r>
              <a:rPr lang="en-US" sz="1600" dirty="0"/>
              <a:t>Find care with psychiatrists, psychologists, therapists for you or a covered family member.</a:t>
            </a:r>
          </a:p>
          <a:p>
            <a:pPr marL="173736" indent="-173736" eaLnBrk="1" fontAlgn="auto" hangingPunct="1">
              <a:spcBef>
                <a:spcPts val="0"/>
              </a:spcBef>
              <a:spcAft>
                <a:spcPts val="1000"/>
              </a:spcAft>
              <a:buClr>
                <a:srgbClr val="0170C0"/>
              </a:buClr>
              <a:buFont typeface="Wingdings" pitchFamily="2" charset="2"/>
              <a:buChar char="§"/>
              <a:defRPr/>
            </a:pPr>
            <a:r>
              <a:rPr lang="en-US" sz="1600" dirty="0"/>
              <a:t>Make an appointment for therapy within Kaiser Permanente without </a:t>
            </a:r>
            <a:br>
              <a:rPr lang="en-US" sz="1600" dirty="0"/>
            </a:br>
            <a:r>
              <a:rPr lang="en-US" sz="1600" dirty="0"/>
              <a:t>a referral.</a:t>
            </a:r>
          </a:p>
          <a:p>
            <a:pPr marL="173736" indent="-173736" eaLnBrk="1" fontAlgn="auto" hangingPunct="1">
              <a:spcBef>
                <a:spcPts val="0"/>
              </a:spcBef>
              <a:spcAft>
                <a:spcPts val="984"/>
              </a:spcAft>
              <a:buClr>
                <a:srgbClr val="0170C0"/>
              </a:buClr>
              <a:buFont typeface="Wingdings" pitchFamily="2" charset="2"/>
              <a:buChar char="§"/>
              <a:defRPr/>
            </a:pPr>
            <a:r>
              <a:rPr lang="en-US" sz="1600" dirty="0"/>
              <a:t>Use a wide range of online self-care resources at any time to help you relieve stress, improve sleep, practice mindfulness, and more.</a:t>
            </a:r>
          </a:p>
        </p:txBody>
      </p:sp>
    </p:spTree>
    <p:extLst>
      <p:ext uri="{BB962C8B-B14F-4D97-AF65-F5344CB8AC3E}">
        <p14:creationId xmlns:p14="http://schemas.microsoft.com/office/powerpoint/2010/main" val="3864875345"/>
      </p:ext>
    </p:extLst>
  </p:cSld>
  <p:clrMapOvr>
    <a:masterClrMapping/>
  </p:clrMapOvr>
  <mc:AlternateContent xmlns:mc="http://schemas.openxmlformats.org/markup-compatibility/2006" xmlns:p14="http://schemas.microsoft.com/office/powerpoint/2010/main">
    <mc:Choice Requires="p14">
      <p:transition spd="slow" p14:dur="2000" advTm="47658"/>
    </mc:Choice>
    <mc:Fallback xmlns="">
      <p:transition spd="slow" advTm="4765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932633254_Getty_RF_HiRes.jpg" descr="A person looking at the camera&#10;&#10;Description automatically generated">
            <a:extLst>
              <a:ext uri="{FF2B5EF4-FFF2-40B4-BE49-F238E27FC236}">
                <a16:creationId xmlns:a16="http://schemas.microsoft.com/office/drawing/2014/main" id="{CCD17361-25E1-DB43-B6C6-DEB640D0EA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0" name="Freeform 19">
            <a:extLst>
              <a:ext uri="{FF2B5EF4-FFF2-40B4-BE49-F238E27FC236}">
                <a16:creationId xmlns:a16="http://schemas.microsoft.com/office/drawing/2014/main" id="{19C0E88D-C675-7248-8F8F-2EE1A2077B55}"/>
              </a:ext>
            </a:extLst>
          </p:cNvPr>
          <p:cNvSpPr/>
          <p:nvPr/>
        </p:nvSpPr>
        <p:spPr>
          <a:xfrm flipH="1">
            <a:off x="11986" y="3545304"/>
            <a:ext cx="3159875" cy="2331263"/>
          </a:xfrm>
          <a:custGeom>
            <a:avLst/>
            <a:gdLst>
              <a:gd name="connsiteX0" fmla="*/ 1834162 w 2576548"/>
              <a:gd name="connsiteY0" fmla="*/ 1 h 1900901"/>
              <a:gd name="connsiteX1" fmla="*/ 898153 w 2576548"/>
              <a:gd name="connsiteY1" fmla="*/ 256192 h 1900901"/>
              <a:gd name="connsiteX2" fmla="*/ 1200 w 2576548"/>
              <a:gd name="connsiteY2" fmla="*/ 1898879 h 1900901"/>
              <a:gd name="connsiteX3" fmla="*/ 2576548 w 2576548"/>
              <a:gd name="connsiteY3" fmla="*/ 1900901 h 1900901"/>
              <a:gd name="connsiteX4" fmla="*/ 2576548 w 2576548"/>
              <a:gd name="connsiteY4" fmla="*/ 158580 h 1900901"/>
              <a:gd name="connsiteX5" fmla="*/ 2547477 w 2576548"/>
              <a:gd name="connsiteY5" fmla="*/ 145082 h 1900901"/>
              <a:gd name="connsiteX6" fmla="*/ 1834162 w 2576548"/>
              <a:gd name="connsiteY6" fmla="*/ 1 h 190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548" h="1900901">
                <a:moveTo>
                  <a:pt x="1834162" y="1"/>
                </a:moveTo>
                <a:cubicBezTo>
                  <a:pt x="1510470" y="-253"/>
                  <a:pt x="1186711" y="85135"/>
                  <a:pt x="898153" y="256192"/>
                </a:cubicBezTo>
                <a:cubicBezTo>
                  <a:pt x="321039" y="598309"/>
                  <a:pt x="-23019" y="1228419"/>
                  <a:pt x="1200" y="1898879"/>
                </a:cubicBezTo>
                <a:lnTo>
                  <a:pt x="2576548" y="1900901"/>
                </a:lnTo>
                <a:lnTo>
                  <a:pt x="2576548" y="158580"/>
                </a:lnTo>
                <a:lnTo>
                  <a:pt x="2547477" y="145082"/>
                </a:lnTo>
                <a:cubicBezTo>
                  <a:pt x="2319663" y="48556"/>
                  <a:pt x="2076931" y="192"/>
                  <a:pt x="1834162" y="1"/>
                </a:cubicBezTo>
                <a:close/>
              </a:path>
            </a:pathLst>
          </a:custGeom>
          <a:solidFill>
            <a:srgbClr val="1A3D7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p:nvPr/>
        </p:nvSpPr>
        <p:spPr>
          <a:xfrm>
            <a:off x="5170713" y="2468089"/>
            <a:ext cx="5156627" cy="945782"/>
          </a:xfrm>
          <a:prstGeom prst="rect">
            <a:avLst/>
          </a:prstGeom>
        </p:spPr>
        <p:txBody>
          <a:bodyPr vert="horz" wrap="square" lIns="0" tIns="121104" rIns="0" bIns="0" rtlCol="0">
            <a:spAutoFit/>
          </a:bodyPr>
          <a:lstStyle/>
          <a:p>
            <a:pPr marL="13607">
              <a:spcBef>
                <a:spcPts val="954"/>
              </a:spcBef>
            </a:pPr>
            <a:r>
              <a:rPr lang="en-US" sz="1393" b="1">
                <a:solidFill>
                  <a:srgbClr val="164777"/>
                </a:solidFill>
                <a:latin typeface="Arial Black"/>
                <a:cs typeface="Arial Black"/>
              </a:rPr>
              <a:t>Many areas of focus</a:t>
            </a:r>
            <a:endParaRPr sz="1393">
              <a:latin typeface="Arial Black"/>
              <a:cs typeface="Arial Black"/>
            </a:endParaRPr>
          </a:p>
          <a:p>
            <a:pPr marL="13607">
              <a:spcBef>
                <a:spcPts val="686"/>
              </a:spcBef>
            </a:pPr>
            <a:r>
              <a:rPr lang="en-US" sz="1125">
                <a:solidFill>
                  <a:srgbClr val="475E89"/>
                </a:solidFill>
                <a:latin typeface="Arial"/>
                <a:cs typeface="Arial"/>
              </a:rPr>
              <a:t>Wellness coaches can help your employees with stress, sleep, smoking cessation, and more. They’re not mental health care providers, but they can set up an action plan to keep your employees motivated toward their health goals.</a:t>
            </a:r>
            <a:endParaRPr lang="en-US" sz="1125">
              <a:latin typeface="Arial"/>
              <a:cs typeface="Arial"/>
            </a:endParaRPr>
          </a:p>
        </p:txBody>
      </p:sp>
      <p:sp>
        <p:nvSpPr>
          <p:cNvPr id="4" name="object 4"/>
          <p:cNvSpPr txBox="1">
            <a:spLocks noGrp="1"/>
          </p:cNvSpPr>
          <p:nvPr>
            <p:ph type="title"/>
          </p:nvPr>
        </p:nvSpPr>
        <p:spPr>
          <a:xfrm>
            <a:off x="5170715" y="703462"/>
            <a:ext cx="6351134" cy="507721"/>
          </a:xfrm>
          <a:prstGeom prst="rect">
            <a:avLst/>
          </a:prstGeom>
        </p:spPr>
        <p:txBody>
          <a:bodyPr vert="horz" wrap="square" lIns="0" tIns="13607" rIns="0" bIns="0" rtlCol="0" anchor="b">
            <a:spAutoFit/>
          </a:bodyPr>
          <a:lstStyle/>
          <a:p>
            <a:pPr marL="13607">
              <a:lnSpc>
                <a:spcPct val="100000"/>
              </a:lnSpc>
              <a:spcBef>
                <a:spcPts val="107"/>
              </a:spcBef>
            </a:pPr>
            <a:r>
              <a:rPr lang="en-US" sz="3210" spc="-5">
                <a:solidFill>
                  <a:srgbClr val="003B70"/>
                </a:solidFill>
              </a:rPr>
              <a:t>W</a:t>
            </a:r>
            <a:r>
              <a:rPr sz="3210" spc="-5">
                <a:solidFill>
                  <a:srgbClr val="003B70"/>
                </a:solidFill>
              </a:rPr>
              <a:t>ellness </a:t>
            </a:r>
            <a:r>
              <a:rPr sz="3210">
                <a:solidFill>
                  <a:srgbClr val="003B70"/>
                </a:solidFill>
              </a:rPr>
              <a:t>coaching</a:t>
            </a:r>
            <a:endParaRPr sz="3210" spc="11">
              <a:solidFill>
                <a:srgbClr val="003B70"/>
              </a:solidFill>
            </a:endParaRPr>
          </a:p>
        </p:txBody>
      </p:sp>
      <p:sp>
        <p:nvSpPr>
          <p:cNvPr id="5" name="object 5">
            <a:hlinkClick r:id="rId4"/>
          </p:cNvPr>
          <p:cNvSpPr txBox="1"/>
          <p:nvPr/>
        </p:nvSpPr>
        <p:spPr>
          <a:xfrm>
            <a:off x="5170715" y="1322693"/>
            <a:ext cx="3431721" cy="614619"/>
          </a:xfrm>
          <a:prstGeom prst="rect">
            <a:avLst/>
          </a:prstGeom>
        </p:spPr>
        <p:txBody>
          <a:bodyPr vert="horz" wrap="square" lIns="0" tIns="68036" rIns="0" bIns="0" rtlCol="0">
            <a:spAutoFit/>
          </a:bodyPr>
          <a:lstStyle/>
          <a:p>
            <a:pPr marL="13607">
              <a:spcBef>
                <a:spcPts val="536"/>
              </a:spcBef>
            </a:pPr>
            <a:r>
              <a:rPr sz="1607" spc="-11">
                <a:solidFill>
                  <a:srgbClr val="0083BB"/>
                </a:solidFill>
                <a:latin typeface="Arial"/>
                <a:cs typeface="Arial"/>
              </a:rPr>
              <a:t>Convenient, </a:t>
            </a:r>
            <a:r>
              <a:rPr sz="1607" spc="-5">
                <a:solidFill>
                  <a:srgbClr val="0083BB"/>
                </a:solidFill>
                <a:latin typeface="Arial"/>
                <a:cs typeface="Arial"/>
              </a:rPr>
              <a:t>ongoing </a:t>
            </a:r>
            <a:r>
              <a:rPr sz="1607">
                <a:solidFill>
                  <a:srgbClr val="0083BB"/>
                </a:solidFill>
                <a:latin typeface="Arial"/>
                <a:cs typeface="Arial"/>
              </a:rPr>
              <a:t>support</a:t>
            </a:r>
            <a:r>
              <a:rPr sz="1607" spc="48">
                <a:solidFill>
                  <a:srgbClr val="0083BB"/>
                </a:solidFill>
                <a:latin typeface="Arial"/>
                <a:cs typeface="Arial"/>
              </a:rPr>
              <a:t> </a:t>
            </a:r>
            <a:r>
              <a:rPr sz="1607">
                <a:solidFill>
                  <a:srgbClr val="0083BB"/>
                </a:solidFill>
                <a:latin typeface="Arial"/>
                <a:cs typeface="Arial"/>
              </a:rPr>
              <a:t>from</a:t>
            </a:r>
            <a:endParaRPr sz="1607">
              <a:latin typeface="Arial"/>
              <a:cs typeface="Arial"/>
            </a:endParaRPr>
          </a:p>
          <a:p>
            <a:pPr marL="13607">
              <a:spcBef>
                <a:spcPts val="429"/>
              </a:spcBef>
            </a:pPr>
            <a:r>
              <a:rPr sz="1607">
                <a:solidFill>
                  <a:srgbClr val="0083BB"/>
                </a:solidFill>
                <a:latin typeface="Arial"/>
                <a:cs typeface="Arial"/>
              </a:rPr>
              <a:t>a </a:t>
            </a:r>
            <a:r>
              <a:rPr sz="1607" spc="-5">
                <a:solidFill>
                  <a:srgbClr val="0083BB"/>
                </a:solidFill>
                <a:latin typeface="Arial"/>
                <a:cs typeface="Arial"/>
              </a:rPr>
              <a:t>specially trained health</a:t>
            </a:r>
            <a:r>
              <a:rPr sz="1607" spc="16">
                <a:solidFill>
                  <a:srgbClr val="0083BB"/>
                </a:solidFill>
                <a:latin typeface="Arial"/>
                <a:cs typeface="Arial"/>
              </a:rPr>
              <a:t> </a:t>
            </a:r>
            <a:r>
              <a:rPr sz="1607" spc="-5">
                <a:solidFill>
                  <a:srgbClr val="0083BB"/>
                </a:solidFill>
                <a:latin typeface="Arial"/>
                <a:cs typeface="Arial"/>
              </a:rPr>
              <a:t>professional</a:t>
            </a:r>
            <a:endParaRPr sz="1607">
              <a:latin typeface="Arial"/>
              <a:cs typeface="Arial"/>
            </a:endParaRPr>
          </a:p>
        </p:txBody>
      </p:sp>
      <p:sp>
        <p:nvSpPr>
          <p:cNvPr id="6" name="object 6"/>
          <p:cNvSpPr txBox="1"/>
          <p:nvPr/>
        </p:nvSpPr>
        <p:spPr>
          <a:xfrm>
            <a:off x="495122" y="4215009"/>
            <a:ext cx="2185988" cy="1336474"/>
          </a:xfrm>
          <a:prstGeom prst="rect">
            <a:avLst/>
          </a:prstGeom>
        </p:spPr>
        <p:txBody>
          <a:bodyPr vert="horz" wrap="square" lIns="0" tIns="13607" rIns="0" bIns="0" rtlCol="0">
            <a:spAutoFit/>
          </a:bodyPr>
          <a:lstStyle/>
          <a:p>
            <a:pPr marL="40820">
              <a:lnSpc>
                <a:spcPts val="2500"/>
              </a:lnSpc>
            </a:pPr>
            <a:r>
              <a:rPr sz="5000" b="1">
                <a:solidFill>
                  <a:srgbClr val="E8F5FC"/>
                </a:solidFill>
                <a:latin typeface="Arial Black" panose="020B0604020202020204" pitchFamily="34" charset="0"/>
                <a:cs typeface="Arial Black" panose="020B0604020202020204" pitchFamily="34" charset="0"/>
              </a:rPr>
              <a:t>69%</a:t>
            </a:r>
            <a:r>
              <a:rPr lang="en-US" sz="5000" b="1">
                <a:solidFill>
                  <a:srgbClr val="E8F5FC"/>
                </a:solidFill>
                <a:latin typeface="Arial Black" panose="020B0604020202020204" pitchFamily="34" charset="0"/>
                <a:cs typeface="Arial Black" panose="020B0604020202020204" pitchFamily="34" charset="0"/>
              </a:rPr>
              <a:t> </a:t>
            </a:r>
            <a:br>
              <a:rPr lang="en-US" sz="5000" b="1">
                <a:solidFill>
                  <a:srgbClr val="E8F5FC"/>
                </a:solidFill>
                <a:latin typeface="Arial Black" panose="020B0604020202020204" pitchFamily="34" charset="0"/>
                <a:cs typeface="Arial Black" panose="020B0604020202020204" pitchFamily="34" charset="0"/>
              </a:rPr>
            </a:br>
            <a:r>
              <a:rPr sz="2143" b="1">
                <a:solidFill>
                  <a:srgbClr val="E8F5FC"/>
                </a:solidFill>
                <a:latin typeface="Arial"/>
                <a:cs typeface="Arial"/>
              </a:rPr>
              <a:t>of</a:t>
            </a:r>
            <a:r>
              <a:rPr lang="en-US" sz="2143">
                <a:solidFill>
                  <a:srgbClr val="E8F5FC"/>
                </a:solidFill>
                <a:latin typeface="Arial"/>
                <a:cs typeface="Arial"/>
              </a:rPr>
              <a:t> </a:t>
            </a:r>
            <a:r>
              <a:rPr sz="2143" b="1" spc="16">
                <a:solidFill>
                  <a:srgbClr val="E8F5FC"/>
                </a:solidFill>
                <a:latin typeface="Arial"/>
                <a:cs typeface="Arial"/>
              </a:rPr>
              <a:t>members</a:t>
            </a:r>
            <a:endParaRPr sz="2143">
              <a:solidFill>
                <a:srgbClr val="E8F5FC"/>
              </a:solidFill>
              <a:latin typeface="Arial"/>
              <a:cs typeface="Arial"/>
            </a:endParaRPr>
          </a:p>
          <a:p>
            <a:pPr marL="40820" marR="32656">
              <a:spcBef>
                <a:spcPts val="331"/>
              </a:spcBef>
            </a:pPr>
            <a:r>
              <a:rPr lang="en-US" sz="1393">
                <a:solidFill>
                  <a:srgbClr val="E8F5FC"/>
                </a:solidFill>
                <a:latin typeface="Arial"/>
                <a:cs typeface="Arial"/>
              </a:rPr>
              <a:t>who used wellness coaching </a:t>
            </a:r>
            <a:r>
              <a:rPr sz="1393">
                <a:solidFill>
                  <a:srgbClr val="E8F5FC"/>
                </a:solidFill>
                <a:latin typeface="Arial"/>
                <a:cs typeface="Arial"/>
              </a:rPr>
              <a:t>reduce</a:t>
            </a:r>
            <a:r>
              <a:rPr lang="en-US" sz="1393">
                <a:solidFill>
                  <a:srgbClr val="E8F5FC"/>
                </a:solidFill>
                <a:latin typeface="Arial"/>
                <a:cs typeface="Arial"/>
              </a:rPr>
              <a:t>d</a:t>
            </a:r>
            <a:r>
              <a:rPr sz="1393">
                <a:solidFill>
                  <a:srgbClr val="E8F5FC"/>
                </a:solidFill>
                <a:latin typeface="Arial"/>
                <a:cs typeface="Arial"/>
              </a:rPr>
              <a:t> their </a:t>
            </a:r>
            <a:r>
              <a:rPr sz="1393" spc="5">
                <a:solidFill>
                  <a:srgbClr val="E8F5FC"/>
                </a:solidFill>
                <a:latin typeface="Arial"/>
                <a:cs typeface="Arial"/>
              </a:rPr>
              <a:t>stress</a:t>
            </a:r>
            <a:r>
              <a:rPr lang="en-US" sz="1393" spc="5">
                <a:solidFill>
                  <a:srgbClr val="E8F5FC"/>
                </a:solidFill>
                <a:latin typeface="Arial"/>
                <a:cs typeface="Arial"/>
              </a:rPr>
              <a:t> </a:t>
            </a:r>
            <a:r>
              <a:rPr sz="1393">
                <a:solidFill>
                  <a:srgbClr val="E8F5FC"/>
                </a:solidFill>
                <a:latin typeface="Arial"/>
                <a:cs typeface="Arial"/>
              </a:rPr>
              <a:t>within one</a:t>
            </a:r>
            <a:r>
              <a:rPr sz="1393" spc="27">
                <a:solidFill>
                  <a:srgbClr val="E8F5FC"/>
                </a:solidFill>
                <a:latin typeface="Arial"/>
                <a:cs typeface="Arial"/>
              </a:rPr>
              <a:t> </a:t>
            </a:r>
            <a:r>
              <a:rPr sz="1393">
                <a:solidFill>
                  <a:srgbClr val="E8F5FC"/>
                </a:solidFill>
                <a:latin typeface="Arial"/>
                <a:cs typeface="Arial"/>
              </a:rPr>
              <a:t>month</a:t>
            </a:r>
          </a:p>
        </p:txBody>
      </p:sp>
      <p:sp>
        <p:nvSpPr>
          <p:cNvPr id="13" name="object 26">
            <a:extLst>
              <a:ext uri="{FF2B5EF4-FFF2-40B4-BE49-F238E27FC236}">
                <a16:creationId xmlns:a16="http://schemas.microsoft.com/office/drawing/2014/main" id="{02F28C2E-97A0-F244-847F-36ED13D1FDD5}"/>
              </a:ext>
            </a:extLst>
          </p:cNvPr>
          <p:cNvSpPr txBox="1"/>
          <p:nvPr/>
        </p:nvSpPr>
        <p:spPr>
          <a:xfrm>
            <a:off x="3267162" y="6300709"/>
            <a:ext cx="770164" cy="186864"/>
          </a:xfrm>
          <a:prstGeom prst="rect">
            <a:avLst/>
          </a:prstGeom>
        </p:spPr>
        <p:txBody>
          <a:bodyPr vert="horz" wrap="square" lIns="0" tIns="13607" rIns="0" bIns="0" rtlCol="0">
            <a:spAutoFit/>
          </a:bodyPr>
          <a:lstStyle/>
          <a:p>
            <a:pPr marL="13607">
              <a:spcBef>
                <a:spcPts val="107"/>
              </a:spcBef>
            </a:pPr>
            <a:r>
              <a:rPr lang="en-US" sz="1125" b="1" spc="5">
                <a:solidFill>
                  <a:srgbClr val="164777"/>
                </a:solidFill>
                <a:latin typeface="Arial"/>
                <a:cs typeface="Arial"/>
              </a:rPr>
              <a:t>by phone</a:t>
            </a:r>
            <a:endParaRPr sz="1125">
              <a:latin typeface="Arial"/>
              <a:cs typeface="Arial"/>
            </a:endParaRPr>
          </a:p>
        </p:txBody>
      </p:sp>
      <p:pic>
        <p:nvPicPr>
          <p:cNvPr id="23" name="Picture 22">
            <a:extLst>
              <a:ext uri="{FF2B5EF4-FFF2-40B4-BE49-F238E27FC236}">
                <a16:creationId xmlns:a16="http://schemas.microsoft.com/office/drawing/2014/main" id="{035B5F42-8098-8C4A-9C6A-9389198ADCE3}"/>
              </a:ext>
            </a:extLst>
          </p:cNvPr>
          <p:cNvPicPr>
            <a:picLocks noChangeAspect="1"/>
          </p:cNvPicPr>
          <p:nvPr/>
        </p:nvPicPr>
        <p:blipFill>
          <a:blip r:embed="rId5"/>
          <a:stretch>
            <a:fillRect/>
          </a:stretch>
        </p:blipFill>
        <p:spPr>
          <a:xfrm>
            <a:off x="495122" y="6281845"/>
            <a:ext cx="258536" cy="258536"/>
          </a:xfrm>
          <a:prstGeom prst="rect">
            <a:avLst/>
          </a:prstGeom>
        </p:spPr>
      </p:pic>
      <p:sp>
        <p:nvSpPr>
          <p:cNvPr id="24" name="object 22">
            <a:extLst>
              <a:ext uri="{FF2B5EF4-FFF2-40B4-BE49-F238E27FC236}">
                <a16:creationId xmlns:a16="http://schemas.microsoft.com/office/drawing/2014/main" id="{38864599-45F5-EB48-A99B-F2EF8B13237B}"/>
              </a:ext>
            </a:extLst>
          </p:cNvPr>
          <p:cNvSpPr txBox="1"/>
          <p:nvPr/>
        </p:nvSpPr>
        <p:spPr>
          <a:xfrm>
            <a:off x="5034642" y="6300709"/>
            <a:ext cx="3721214" cy="186864"/>
          </a:xfrm>
          <a:prstGeom prst="rect">
            <a:avLst/>
          </a:prstGeom>
        </p:spPr>
        <p:txBody>
          <a:bodyPr vert="horz" wrap="square" lIns="0" tIns="13607" rIns="0" bIns="0" rtlCol="0">
            <a:spAutoFit/>
          </a:bodyPr>
          <a:lstStyle/>
          <a:p>
            <a:pPr marL="13607">
              <a:spcBef>
                <a:spcPts val="107"/>
              </a:spcBef>
            </a:pPr>
            <a:r>
              <a:rPr lang="en-US" sz="1125" b="1" spc="11">
                <a:solidFill>
                  <a:srgbClr val="164777"/>
                </a:solidFill>
                <a:latin typeface="Arial"/>
                <a:cs typeface="Arial"/>
              </a:rPr>
              <a:t>self-care and wellness resources</a:t>
            </a:r>
            <a:endParaRPr sz="1125">
              <a:latin typeface="Arial"/>
              <a:cs typeface="Arial"/>
            </a:endParaRPr>
          </a:p>
        </p:txBody>
      </p:sp>
      <p:sp>
        <p:nvSpPr>
          <p:cNvPr id="27" name="object 17">
            <a:extLst>
              <a:ext uri="{FF2B5EF4-FFF2-40B4-BE49-F238E27FC236}">
                <a16:creationId xmlns:a16="http://schemas.microsoft.com/office/drawing/2014/main" id="{A3175253-D479-AB46-A17F-831B327F3AC7}"/>
              </a:ext>
            </a:extLst>
          </p:cNvPr>
          <p:cNvSpPr txBox="1"/>
          <p:nvPr/>
        </p:nvSpPr>
        <p:spPr>
          <a:xfrm>
            <a:off x="854885" y="6300710"/>
            <a:ext cx="1523320" cy="174828"/>
          </a:xfrm>
          <a:prstGeom prst="rect">
            <a:avLst/>
          </a:prstGeom>
        </p:spPr>
        <p:txBody>
          <a:bodyPr vert="horz" wrap="square" lIns="0" tIns="8164" rIns="0" bIns="0" rtlCol="0">
            <a:spAutoFit/>
          </a:bodyPr>
          <a:lstStyle/>
          <a:p>
            <a:pPr marL="13607" marR="5443">
              <a:lnSpc>
                <a:spcPct val="103200"/>
              </a:lnSpc>
              <a:spcBef>
                <a:spcPts val="64"/>
              </a:spcBef>
            </a:pPr>
            <a:r>
              <a:rPr sz="1125" b="1" spc="5">
                <a:solidFill>
                  <a:srgbClr val="164777"/>
                </a:solidFill>
                <a:latin typeface="Arial"/>
                <a:cs typeface="Arial"/>
              </a:rPr>
              <a:t>no </a:t>
            </a:r>
            <a:r>
              <a:rPr sz="1125" b="1" spc="11">
                <a:solidFill>
                  <a:srgbClr val="164777"/>
                </a:solidFill>
                <a:latin typeface="Arial"/>
                <a:cs typeface="Arial"/>
              </a:rPr>
              <a:t>cost </a:t>
            </a:r>
            <a:r>
              <a:rPr sz="1125" b="1" spc="5">
                <a:solidFill>
                  <a:srgbClr val="164777"/>
                </a:solidFill>
                <a:latin typeface="Arial"/>
                <a:cs typeface="Arial"/>
              </a:rPr>
              <a:t>to </a:t>
            </a:r>
            <a:r>
              <a:rPr lang="en-US" sz="1125" b="1" spc="5">
                <a:solidFill>
                  <a:srgbClr val="164777"/>
                </a:solidFill>
                <a:latin typeface="Arial"/>
                <a:cs typeface="Arial"/>
              </a:rPr>
              <a:t>members</a:t>
            </a:r>
            <a:endParaRPr sz="1125">
              <a:latin typeface="Arial"/>
              <a:cs typeface="Arial"/>
            </a:endParaRPr>
          </a:p>
        </p:txBody>
      </p:sp>
      <p:sp>
        <p:nvSpPr>
          <p:cNvPr id="16" name="object 29">
            <a:extLst>
              <a:ext uri="{FF2B5EF4-FFF2-40B4-BE49-F238E27FC236}">
                <a16:creationId xmlns:a16="http://schemas.microsoft.com/office/drawing/2014/main" id="{C7F28A0C-0412-1049-B88A-7A398839D34D}"/>
              </a:ext>
            </a:extLst>
          </p:cNvPr>
          <p:cNvSpPr/>
          <p:nvPr/>
        </p:nvSpPr>
        <p:spPr>
          <a:xfrm>
            <a:off x="0" y="5864679"/>
            <a:ext cx="12197443" cy="0"/>
          </a:xfrm>
          <a:custGeom>
            <a:avLst/>
            <a:gdLst/>
            <a:ahLst/>
            <a:cxnLst/>
            <a:rect l="l" t="t" r="r" b="b"/>
            <a:pathLst>
              <a:path w="11384280">
                <a:moveTo>
                  <a:pt x="0" y="0"/>
                </a:moveTo>
                <a:lnTo>
                  <a:pt x="11384280" y="0"/>
                </a:lnTo>
              </a:path>
            </a:pathLst>
          </a:custGeom>
          <a:ln w="25400">
            <a:solidFill>
              <a:srgbClr val="1A3D70"/>
            </a:solidFill>
          </a:ln>
        </p:spPr>
        <p:txBody>
          <a:bodyPr wrap="square" lIns="0" tIns="0" rIns="0" bIns="0" rtlCol="0"/>
          <a:lstStyle/>
          <a:p>
            <a:endParaRPr sz="1926"/>
          </a:p>
        </p:txBody>
      </p:sp>
      <p:pic>
        <p:nvPicPr>
          <p:cNvPr id="17" name="Graphic 16">
            <a:extLst>
              <a:ext uri="{FF2B5EF4-FFF2-40B4-BE49-F238E27FC236}">
                <a16:creationId xmlns:a16="http://schemas.microsoft.com/office/drawing/2014/main" id="{762B95D3-A086-7847-B5E3-EF95C72A0B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92300" y="6251379"/>
            <a:ext cx="2074985" cy="228600"/>
          </a:xfrm>
          <a:prstGeom prst="rect">
            <a:avLst/>
          </a:prstGeom>
        </p:spPr>
      </p:pic>
      <p:pic>
        <p:nvPicPr>
          <p:cNvPr id="18" name="Picture 17" descr="Icon&#10;&#10;Description automatically generated">
            <a:extLst>
              <a:ext uri="{FF2B5EF4-FFF2-40B4-BE49-F238E27FC236}">
                <a16:creationId xmlns:a16="http://schemas.microsoft.com/office/drawing/2014/main" id="{4673434F-8E4C-A04E-9699-FFBDC86B5A79}"/>
              </a:ext>
            </a:extLst>
          </p:cNvPr>
          <p:cNvPicPr>
            <a:picLocks noChangeAspect="1"/>
          </p:cNvPicPr>
          <p:nvPr/>
        </p:nvPicPr>
        <p:blipFill>
          <a:blip r:embed="rId8"/>
          <a:stretch>
            <a:fillRect/>
          </a:stretch>
        </p:blipFill>
        <p:spPr>
          <a:xfrm>
            <a:off x="4597273" y="6222014"/>
            <a:ext cx="446365" cy="325475"/>
          </a:xfrm>
          <a:prstGeom prst="rect">
            <a:avLst/>
          </a:prstGeom>
        </p:spPr>
      </p:pic>
      <p:pic>
        <p:nvPicPr>
          <p:cNvPr id="22" name="Graphic 21">
            <a:extLst>
              <a:ext uri="{FF2B5EF4-FFF2-40B4-BE49-F238E27FC236}">
                <a16:creationId xmlns:a16="http://schemas.microsoft.com/office/drawing/2014/main" id="{3143EB34-C5E8-CF49-B0E1-0A51D7C2AA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9808" y="6221188"/>
            <a:ext cx="331911" cy="331911"/>
          </a:xfrm>
          <a:prstGeom prst="rect">
            <a:avLst/>
          </a:prstGeom>
        </p:spPr>
      </p:pic>
      <p:sp>
        <p:nvSpPr>
          <p:cNvPr id="26" name="object 2">
            <a:extLst>
              <a:ext uri="{FF2B5EF4-FFF2-40B4-BE49-F238E27FC236}">
                <a16:creationId xmlns:a16="http://schemas.microsoft.com/office/drawing/2014/main" id="{4564FB70-C452-734A-BD6D-DED6079A4A32}"/>
              </a:ext>
            </a:extLst>
          </p:cNvPr>
          <p:cNvSpPr txBox="1"/>
          <p:nvPr/>
        </p:nvSpPr>
        <p:spPr>
          <a:xfrm>
            <a:off x="5170713" y="4312682"/>
            <a:ext cx="5156627" cy="1038628"/>
          </a:xfrm>
          <a:prstGeom prst="rect">
            <a:avLst/>
          </a:prstGeom>
        </p:spPr>
        <p:txBody>
          <a:bodyPr vert="horz" wrap="square" lIns="0" tIns="121104" rIns="0" bIns="0" rtlCol="0">
            <a:spAutoFit/>
          </a:bodyPr>
          <a:lstStyle/>
          <a:p>
            <a:pPr marL="13607">
              <a:spcBef>
                <a:spcPts val="954"/>
              </a:spcBef>
            </a:pPr>
            <a:r>
              <a:rPr lang="en-US" sz="1393" b="1">
                <a:solidFill>
                  <a:srgbClr val="164777"/>
                </a:solidFill>
                <a:latin typeface="Arial Black"/>
                <a:cs typeface="Arial Black"/>
              </a:rPr>
              <a:t>Dedicated support</a:t>
            </a:r>
            <a:endParaRPr lang="en-US" sz="1393">
              <a:latin typeface="Arial Black"/>
              <a:cs typeface="Arial Black"/>
            </a:endParaRPr>
          </a:p>
          <a:p>
            <a:pPr marL="13607" marR="5443">
              <a:lnSpc>
                <a:spcPct val="119100"/>
              </a:lnSpc>
              <a:spcBef>
                <a:spcPts val="429"/>
              </a:spcBef>
            </a:pPr>
            <a:r>
              <a:rPr lang="en-US" sz="1125">
                <a:solidFill>
                  <a:srgbClr val="475E89"/>
                </a:solidFill>
                <a:latin typeface="Arial"/>
                <a:cs typeface="Arial"/>
              </a:rPr>
              <a:t>The same coach will get to know your employee over multiple sessions — providing tailored guidance at whatever time and frequency works best.</a:t>
            </a:r>
            <a:endParaRPr lang="en-US" sz="1125">
              <a:latin typeface="Arial"/>
              <a:cs typeface="Arial"/>
            </a:endParaRPr>
          </a:p>
          <a:p>
            <a:pPr marL="13607" marR="166003">
              <a:lnSpc>
                <a:spcPct val="119100"/>
              </a:lnSpc>
              <a:spcBef>
                <a:spcPts val="429"/>
              </a:spcBef>
            </a:pPr>
            <a:endParaRPr lang="en-US" sz="1125">
              <a:latin typeface="Arial"/>
              <a:cs typeface="Arial"/>
            </a:endParaRPr>
          </a:p>
        </p:txBody>
      </p:sp>
      <p:sp>
        <p:nvSpPr>
          <p:cNvPr id="28" name="object 2">
            <a:extLst>
              <a:ext uri="{FF2B5EF4-FFF2-40B4-BE49-F238E27FC236}">
                <a16:creationId xmlns:a16="http://schemas.microsoft.com/office/drawing/2014/main" id="{234B489A-1D4E-BC41-B026-66DA5245DC1F}"/>
              </a:ext>
            </a:extLst>
          </p:cNvPr>
          <p:cNvSpPr txBox="1"/>
          <p:nvPr/>
        </p:nvSpPr>
        <p:spPr>
          <a:xfrm>
            <a:off x="5170713" y="3542578"/>
            <a:ext cx="5156627" cy="575296"/>
          </a:xfrm>
          <a:prstGeom prst="rect">
            <a:avLst/>
          </a:prstGeom>
        </p:spPr>
        <p:txBody>
          <a:bodyPr vert="horz" wrap="square" lIns="0" tIns="121104" rIns="0" bIns="0" rtlCol="0">
            <a:spAutoFit/>
          </a:bodyPr>
          <a:lstStyle/>
          <a:p>
            <a:pPr marL="13607">
              <a:spcBef>
                <a:spcPts val="954"/>
              </a:spcBef>
            </a:pPr>
            <a:r>
              <a:rPr lang="en-US" sz="1393" b="1">
                <a:solidFill>
                  <a:srgbClr val="164777"/>
                </a:solidFill>
                <a:latin typeface="Arial Black"/>
                <a:cs typeface="Arial Black"/>
              </a:rPr>
              <a:t>Convenient scheduling</a:t>
            </a:r>
            <a:endParaRPr sz="1393">
              <a:latin typeface="Arial Black"/>
              <a:cs typeface="Arial Black"/>
            </a:endParaRPr>
          </a:p>
          <a:p>
            <a:pPr marL="13607" marR="166003">
              <a:lnSpc>
                <a:spcPct val="119100"/>
              </a:lnSpc>
              <a:spcBef>
                <a:spcPts val="429"/>
              </a:spcBef>
            </a:pPr>
            <a:r>
              <a:rPr lang="en-US" sz="1125">
                <a:solidFill>
                  <a:srgbClr val="475E89"/>
                </a:solidFill>
                <a:latin typeface="Arial"/>
                <a:cs typeface="Arial"/>
              </a:rPr>
              <a:t>Phone sessions are available 5 days a week and typically last 20 minutes.</a:t>
            </a:r>
          </a:p>
        </p:txBody>
      </p:sp>
    </p:spTree>
    <p:extLst>
      <p:ext uri="{BB962C8B-B14F-4D97-AF65-F5344CB8AC3E}">
        <p14:creationId xmlns:p14="http://schemas.microsoft.com/office/powerpoint/2010/main" val="2397056234"/>
      </p:ext>
    </p:extLst>
  </p:cSld>
  <p:clrMapOvr>
    <a:masterClrMapping/>
  </p:clrMapOvr>
  <mc:AlternateContent xmlns:mc="http://schemas.openxmlformats.org/markup-compatibility/2006" xmlns:p14="http://schemas.microsoft.com/office/powerpoint/2010/main">
    <mc:Choice Requires="p14">
      <p:transition spd="slow" p14:dur="2000" advTm="32912"/>
    </mc:Choice>
    <mc:Fallback xmlns="">
      <p:transition spd="slow" advTm="329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77FCE65-DF73-490F-8ABC-314ADE5E91DF}"/>
              </a:ext>
            </a:extLst>
          </p:cNvPr>
          <p:cNvPicPr>
            <a:picLocks noChangeAspect="1"/>
          </p:cNvPicPr>
          <p:nvPr/>
        </p:nvPicPr>
        <p:blipFill>
          <a:blip r:embed="rId3"/>
          <a:stretch>
            <a:fillRect/>
          </a:stretch>
        </p:blipFill>
        <p:spPr>
          <a:xfrm>
            <a:off x="809198" y="2341649"/>
            <a:ext cx="1132520" cy="1126048"/>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36D77FAF-9717-4FF3-96E6-E0B752BB88B4}"/>
              </a:ext>
            </a:extLst>
          </p:cNvPr>
          <p:cNvPicPr>
            <a:picLocks noChangeAspect="1"/>
          </p:cNvPicPr>
          <p:nvPr/>
        </p:nvPicPr>
        <p:blipFill>
          <a:blip r:embed="rId4"/>
          <a:stretch>
            <a:fillRect/>
          </a:stretch>
        </p:blipFill>
        <p:spPr>
          <a:xfrm>
            <a:off x="765177" y="3829152"/>
            <a:ext cx="1212892" cy="1205961"/>
          </a:xfrm>
          <a:prstGeom prst="rect">
            <a:avLst/>
          </a:prstGeom>
        </p:spPr>
      </p:pic>
      <p:sp>
        <p:nvSpPr>
          <p:cNvPr id="16" name="Rectangle 15"/>
          <p:cNvSpPr/>
          <p:nvPr/>
        </p:nvSpPr>
        <p:spPr>
          <a:xfrm>
            <a:off x="765177" y="757888"/>
            <a:ext cx="10734882" cy="86177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rial"/>
                <a:ea typeface="Arial" charset="0"/>
                <a:cs typeface="Arial"/>
              </a:rPr>
              <a:t>Mental health and emotional wellness apps</a:t>
            </a:r>
            <a:br>
              <a:rPr kumimoji="0" lang="en-US" sz="3000" b="1" i="0" u="none" strike="noStrike" kern="1200" cap="none" spc="0" normalizeH="0" baseline="0" noProof="0">
                <a:ln>
                  <a:noFill/>
                </a:ln>
                <a:solidFill>
                  <a:prstClr val="black"/>
                </a:solidFill>
                <a:effectLst/>
                <a:uLnTx/>
                <a:uFillTx/>
                <a:latin typeface="Arial" charset="0"/>
                <a:ea typeface="Arial" charset="0"/>
                <a:cs typeface="Arial" charset="0"/>
              </a:rPr>
            </a:br>
            <a:endParaRPr kumimoji="0" lang="en-US" sz="3000" b="0" i="0" u="none" strike="noStrike" kern="1200" cap="none" spc="0" normalizeH="0" baseline="30000" noProof="0">
              <a:ln>
                <a:noFill/>
              </a:ln>
              <a:solidFill>
                <a:srgbClr val="002060"/>
              </a:solidFill>
              <a:effectLst/>
              <a:uLnTx/>
              <a:uFillTx/>
              <a:latin typeface="Arial" charset="0"/>
              <a:ea typeface="Arial" charset="0"/>
              <a:cs typeface="Arial" charset="0"/>
            </a:endParaRPr>
          </a:p>
        </p:txBody>
      </p:sp>
      <p:sp>
        <p:nvSpPr>
          <p:cNvPr id="13" name="Text Placeholder 54">
            <a:extLst>
              <a:ext uri="{FF2B5EF4-FFF2-40B4-BE49-F238E27FC236}">
                <a16:creationId xmlns:a16="http://schemas.microsoft.com/office/drawing/2014/main" id="{555D749A-9BF7-F149-8FE8-535ADEFB2F80}"/>
              </a:ext>
            </a:extLst>
          </p:cNvPr>
          <p:cNvSpPr txBox="1">
            <a:spLocks/>
          </p:cNvSpPr>
          <p:nvPr/>
        </p:nvSpPr>
        <p:spPr>
          <a:xfrm>
            <a:off x="727323" y="5474353"/>
            <a:ext cx="8458521" cy="625759"/>
          </a:xfrm>
          <a:prstGeom prst="rect">
            <a:avLst/>
          </a:prstGeom>
        </p:spPr>
        <p:txBody>
          <a:bodyPr lIns="91440" tIns="45720" rIns="91440" bIns="45720" anchor="b"/>
          <a:lstStyle>
            <a:lvl1pPr marL="0" indent="0" algn="l" defTabSz="914355" rtl="0" eaLnBrk="1" latinLnBrk="0" hangingPunct="1">
              <a:lnSpc>
                <a:spcPct val="100000"/>
              </a:lnSpc>
              <a:spcBef>
                <a:spcPts val="1000"/>
              </a:spcBef>
              <a:buFont typeface="Arial" panose="020B0604020202020204" pitchFamily="34" charset="0"/>
              <a:buNone/>
              <a:defRPr sz="900" b="1" i="0" kern="1200">
                <a:solidFill>
                  <a:srgbClr val="003A71"/>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ts val="900"/>
              </a:lnSpc>
              <a:spcBef>
                <a:spcPts val="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solidFill>
                  <a:schemeClr val="tx1"/>
                </a:solidFill>
                <a:latin typeface="Arial" charset="0"/>
                <a:ea typeface="MS PGothic" charset="0"/>
              </a:rPr>
              <a:t>1. These services aren't covered under your health plan benefits and aren't subject to the terms set forth in your Evidence of Coverage or other plan documents. These services may be discontinued at any time without notice. Only available to Kaiser Permanente members with medical coverage. 2. </a:t>
            </a:r>
            <a:r>
              <a:rPr lang="en-US" b="0" dirty="0" err="1">
                <a:solidFill>
                  <a:schemeClr val="tx1"/>
                </a:solidFill>
                <a:latin typeface="Arial" charset="0"/>
                <a:ea typeface="MS PGothic" charset="0"/>
              </a:rPr>
              <a:t>myStrength</a:t>
            </a:r>
            <a:r>
              <a:rPr lang="en-US" b="0" dirty="0">
                <a:solidFill>
                  <a:schemeClr val="tx1"/>
                </a:solidFill>
                <a:latin typeface="Arial" charset="0"/>
                <a:ea typeface="MS PGothic" charset="0"/>
              </a:rPr>
              <a:t>® is a trademark of </a:t>
            </a:r>
            <a:r>
              <a:rPr lang="en-US" b="0" dirty="0" err="1">
                <a:solidFill>
                  <a:schemeClr val="tx1"/>
                </a:solidFill>
                <a:latin typeface="Arial" charset="0"/>
                <a:ea typeface="MS PGothic" charset="0"/>
              </a:rPr>
              <a:t>Livongo</a:t>
            </a:r>
            <a:r>
              <a:rPr lang="en-US" b="0" dirty="0">
                <a:solidFill>
                  <a:schemeClr val="tx1"/>
                </a:solidFill>
                <a:latin typeface="Arial" charset="0"/>
                <a:ea typeface="MS PGothic" charset="0"/>
              </a:rPr>
              <a:t> Health, Inc., a wholly owned subsidiary of Teladoc Health, Inc.</a:t>
            </a:r>
          </a:p>
          <a:p>
            <a:pPr marL="0" marR="0" lvl="0" indent="0" algn="l" defTabSz="91435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srgbClr val="00417B"/>
              </a:solidFill>
              <a:effectLst/>
              <a:uLnTx/>
              <a:uFillTx/>
              <a:latin typeface="Arial" panose="020B0604020202020204" pitchFamily="34" charset="0"/>
              <a:ea typeface="+mn-ea"/>
              <a:cs typeface="Arial" panose="020B0604020202020204" pitchFamily="34" charset="0"/>
            </a:endParaRPr>
          </a:p>
        </p:txBody>
      </p:sp>
      <p:sp>
        <p:nvSpPr>
          <p:cNvPr id="19" name="Chord 18">
            <a:extLst>
              <a:ext uri="{FF2B5EF4-FFF2-40B4-BE49-F238E27FC236}">
                <a16:creationId xmlns:a16="http://schemas.microsoft.com/office/drawing/2014/main" id="{5D1C87FA-905F-BA42-9124-87B3C71B2AAC}"/>
              </a:ext>
            </a:extLst>
          </p:cNvPr>
          <p:cNvSpPr/>
          <p:nvPr/>
        </p:nvSpPr>
        <p:spPr>
          <a:xfrm>
            <a:off x="9561530" y="1848834"/>
            <a:ext cx="3862269" cy="3862269"/>
          </a:xfrm>
          <a:prstGeom prst="chord">
            <a:avLst>
              <a:gd name="adj1" fmla="val 4099477"/>
              <a:gd name="adj2" fmla="val 17479414"/>
            </a:avLst>
          </a:prstGeom>
          <a:solidFill>
            <a:srgbClr val="E0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15"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442F05-1803-FC41-9D59-805156AEDB26}"/>
              </a:ext>
            </a:extLst>
          </p:cNvPr>
          <p:cNvSpPr/>
          <p:nvPr/>
        </p:nvSpPr>
        <p:spPr>
          <a:xfrm>
            <a:off x="9894272" y="2428646"/>
            <a:ext cx="2366222" cy="10002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70"/>
                </a:solidFill>
                <a:effectLst/>
                <a:uLnTx/>
                <a:uFillTx/>
                <a:latin typeface="Arial Black" panose="020B0604020202020204" pitchFamily="34" charset="0"/>
                <a:ea typeface="MS PGothic" charset="0"/>
                <a:cs typeface="+mn-cs"/>
              </a:rPr>
              <a:t>Go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70"/>
                </a:solidFill>
                <a:effectLst/>
                <a:uLnTx/>
                <a:uFillTx/>
                <a:latin typeface="Arial Black" panose="020B0604020202020204" pitchFamily="34" charset="0"/>
                <a:ea typeface="MS PGothic" charset="0"/>
                <a:cs typeface="+mn-cs"/>
              </a:rPr>
              <a:t>kp.org/selfcare</a:t>
            </a:r>
            <a:r>
              <a:rPr kumimoji="0" lang="en-US" sz="1300" b="1" i="0" u="none" strike="noStrike" kern="1200" cap="none" spc="0" normalizeH="0" baseline="0" noProof="0" dirty="0">
                <a:ln>
                  <a:noFill/>
                </a:ln>
                <a:solidFill>
                  <a:srgbClr val="003B70"/>
                </a:solidFill>
                <a:effectLst/>
                <a:uLnTx/>
                <a:uFillTx/>
                <a:latin typeface="Arial Black" panose="020B0604020202020204" pitchFamily="34" charset="0"/>
                <a:ea typeface="MS PGothic" charset="0"/>
                <a:cs typeface="+mn-cs"/>
              </a:rPr>
              <a:t> to learn more and download apps.</a:t>
            </a:r>
          </a:p>
        </p:txBody>
      </p:sp>
      <p:sp>
        <p:nvSpPr>
          <p:cNvPr id="23" name="TextBox 22">
            <a:extLst>
              <a:ext uri="{FF2B5EF4-FFF2-40B4-BE49-F238E27FC236}">
                <a16:creationId xmlns:a16="http://schemas.microsoft.com/office/drawing/2014/main" id="{9E4186AA-7F38-E544-9748-5E03180E3D3B}"/>
              </a:ext>
            </a:extLst>
          </p:cNvPr>
          <p:cNvSpPr txBox="1"/>
          <p:nvPr/>
        </p:nvSpPr>
        <p:spPr>
          <a:xfrm>
            <a:off x="1978069" y="2336624"/>
            <a:ext cx="2594395" cy="1367297"/>
          </a:xfrm>
          <a:prstGeom prst="rect">
            <a:avLst/>
          </a:prstGeom>
          <a:noFill/>
        </p:spPr>
        <p:txBody>
          <a:bodyPr wrap="square">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70"/>
                </a:solidFill>
                <a:effectLst/>
                <a:uLnTx/>
                <a:uFillTx/>
                <a:latin typeface="Arial Black" panose="020B0604020202020204" pitchFamily="34" charset="0"/>
                <a:ea typeface="Times New Roman" panose="02020603050405020304" pitchFamily="18" charset="0"/>
                <a:cs typeface="Arial Black" panose="020B0604020202020204" pitchFamily="34" charset="0"/>
              </a:rPr>
              <a:t>Calm</a:t>
            </a: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r>
              <a:rPr kumimoji="0" lang="en-US" sz="1200" b="0" i="0" u="none" strike="noStrike" kern="1200" cap="none" spc="-5" normalizeH="0" baseline="0" noProof="0" dirty="0">
                <a:ln>
                  <a:noFill/>
                </a:ln>
                <a:solidFill>
                  <a:srgbClr val="646464"/>
                </a:solidFill>
                <a:effectLst/>
                <a:uLnTx/>
                <a:uFillTx/>
                <a:latin typeface="Arial"/>
                <a:ea typeface="MS PGothic" charset="0"/>
                <a:cs typeface="Arial"/>
              </a:rPr>
              <a:t>Meditation and relaxation app designed to help strengthen mental fitness and help with stress, anxiety, insomnia, depression, and more</a:t>
            </a: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30000" noProof="0">
              <a:ln>
                <a:noFill/>
              </a:ln>
              <a:solidFill>
                <a:srgbClr val="003B70"/>
              </a:solidFill>
              <a:effectLst/>
              <a:uLnTx/>
              <a:uFillTx/>
              <a:latin typeface="Arial"/>
              <a:ea typeface="MS PGothic" charset="0"/>
              <a:cs typeface="Arial"/>
            </a:endParaRPr>
          </a:p>
        </p:txBody>
      </p:sp>
      <p:sp>
        <p:nvSpPr>
          <p:cNvPr id="24" name="TextBox 23">
            <a:extLst>
              <a:ext uri="{FF2B5EF4-FFF2-40B4-BE49-F238E27FC236}">
                <a16:creationId xmlns:a16="http://schemas.microsoft.com/office/drawing/2014/main" id="{DBEA4DA4-688E-8542-B78D-A4E50BECF94D}"/>
              </a:ext>
            </a:extLst>
          </p:cNvPr>
          <p:cNvSpPr txBox="1"/>
          <p:nvPr/>
        </p:nvSpPr>
        <p:spPr>
          <a:xfrm>
            <a:off x="1978069" y="3803924"/>
            <a:ext cx="2594395" cy="1816138"/>
          </a:xfrm>
          <a:prstGeom prst="rect">
            <a:avLst/>
          </a:prstGeom>
          <a:noFill/>
        </p:spPr>
        <p:txBody>
          <a:bodyPr wrap="square">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3B70"/>
                </a:solidFill>
                <a:effectLst/>
                <a:uLnTx/>
                <a:uFillTx/>
                <a:latin typeface="Arial Black" panose="020B0604020202020204" pitchFamily="34" charset="0"/>
                <a:ea typeface="Times New Roman" panose="02020603050405020304" pitchFamily="18" charset="0"/>
                <a:cs typeface="Arial Black" panose="020B0604020202020204" pitchFamily="34" charset="0"/>
              </a:rPr>
              <a:t>myStrength</a:t>
            </a:r>
            <a:r>
              <a:rPr kumimoji="0" lang="en-US" sz="1300" b="1" i="0" u="none" strike="noStrike" kern="1200" cap="none" spc="0" normalizeH="0" baseline="30000" noProof="0" dirty="0">
                <a:ln>
                  <a:noFill/>
                </a:ln>
                <a:solidFill>
                  <a:srgbClr val="003B70"/>
                </a:solidFill>
                <a:effectLst/>
                <a:uLnTx/>
                <a:uFillTx/>
                <a:latin typeface="Arial Black" panose="020B0604020202020204" pitchFamily="34" charset="0"/>
                <a:ea typeface="Times New Roman" panose="02020603050405020304" pitchFamily="18" charset="0"/>
                <a:cs typeface="Arial Black" panose="020B0604020202020204" pitchFamily="34" charset="0"/>
              </a:rPr>
              <a:t>2</a:t>
            </a: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r>
              <a:rPr kumimoji="0" lang="en-US" sz="1200" b="0" i="0" u="none" strike="noStrike" kern="1200" cap="none" spc="-5" normalizeH="0" baseline="0" noProof="0" dirty="0">
                <a:ln>
                  <a:noFill/>
                </a:ln>
                <a:solidFill>
                  <a:prstClr val="black">
                    <a:lumMod val="75000"/>
                    <a:lumOff val="25000"/>
                  </a:prstClr>
                </a:solidFill>
                <a:effectLst/>
                <a:uLnTx/>
                <a:uFillTx/>
                <a:latin typeface="Arial"/>
                <a:ea typeface="MS PGothic" charset="0"/>
                <a:cs typeface="Arial"/>
              </a:rPr>
              <a:t>Personalized program with interactive activities to track current emotional states and ongoing life events to help improve awareness and change behaviors</a:t>
            </a:r>
            <a:endParaRPr kumimoji="0" lang="en-US" sz="1200" b="0" i="0" u="none" strike="noStrike" kern="1200" cap="none" spc="-5" normalizeH="0" baseline="30000" noProof="0" dirty="0">
              <a:ln>
                <a:noFill/>
              </a:ln>
              <a:solidFill>
                <a:prstClr val="black">
                  <a:lumMod val="75000"/>
                  <a:lumOff val="25000"/>
                </a:prstClr>
              </a:solidFill>
              <a:effectLst/>
              <a:uLnTx/>
              <a:uFillTx/>
              <a:latin typeface="Arial"/>
              <a:ea typeface="MS PGothic" charset="0"/>
              <a:cs typeface="Arial"/>
            </a:endParaRP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0" noProof="0">
              <a:ln>
                <a:noFill/>
              </a:ln>
              <a:solidFill>
                <a:srgbClr val="003B70"/>
              </a:solidFill>
              <a:effectLst/>
              <a:uLnTx/>
              <a:uFillTx/>
              <a:latin typeface="Arial"/>
              <a:ea typeface="MS PGothic" charset="0"/>
              <a:cs typeface="Arial"/>
            </a:endParaRP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30000" noProof="0">
              <a:ln>
                <a:noFill/>
              </a:ln>
              <a:solidFill>
                <a:srgbClr val="003B70"/>
              </a:solidFill>
              <a:effectLst/>
              <a:uLnTx/>
              <a:uFillTx/>
              <a:latin typeface="Arial"/>
              <a:ea typeface="MS PGothic" charset="0"/>
              <a:cs typeface="Arial"/>
            </a:endParaRPr>
          </a:p>
        </p:txBody>
      </p:sp>
      <p:sp>
        <p:nvSpPr>
          <p:cNvPr id="27" name="TextBox 26">
            <a:extLst>
              <a:ext uri="{FF2B5EF4-FFF2-40B4-BE49-F238E27FC236}">
                <a16:creationId xmlns:a16="http://schemas.microsoft.com/office/drawing/2014/main" id="{5AD8CDD4-8881-964C-BDD2-5B91E7C56FB0}"/>
              </a:ext>
            </a:extLst>
          </p:cNvPr>
          <p:cNvSpPr txBox="1"/>
          <p:nvPr/>
        </p:nvSpPr>
        <p:spPr>
          <a:xfrm>
            <a:off x="6591449" y="2336624"/>
            <a:ext cx="2594395" cy="1854610"/>
          </a:xfrm>
          <a:prstGeom prst="rect">
            <a:avLst/>
          </a:prstGeom>
          <a:noFill/>
        </p:spPr>
        <p:txBody>
          <a:bodyPr wrap="square">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err="1">
                <a:ln>
                  <a:noFill/>
                </a:ln>
                <a:solidFill>
                  <a:srgbClr val="003B70"/>
                </a:solidFill>
                <a:effectLst/>
                <a:uLnTx/>
                <a:uFillTx/>
                <a:latin typeface="Arial Black" panose="020B0604020202020204" pitchFamily="34" charset="0"/>
                <a:ea typeface="Times New Roman" panose="02020603050405020304" pitchFamily="18" charset="0"/>
                <a:cs typeface="Arial Black" panose="020B0604020202020204" pitchFamily="34" charset="0"/>
              </a:rPr>
              <a:t>ClassPass</a:t>
            </a: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r>
              <a:rPr kumimoji="0" lang="en-US" sz="1200" b="0" i="0" u="none" strike="noStrike" kern="1200" cap="none" spc="-5" normalizeH="0" baseline="0" noProof="0" dirty="0">
                <a:ln>
                  <a:noFill/>
                </a:ln>
                <a:solidFill>
                  <a:prstClr val="black">
                    <a:lumMod val="75000"/>
                    <a:lumOff val="25000"/>
                  </a:prstClr>
                </a:solidFill>
                <a:effectLst/>
                <a:uLnTx/>
                <a:uFillTx/>
                <a:latin typeface="Arial"/>
                <a:ea typeface="MS PGothic" charset="0"/>
                <a:cs typeface="Arial"/>
              </a:rPr>
              <a:t>Access to thousands of on-demand workout videos, plus live-streaming and in-person exercise classes from top studios worldwide </a:t>
            </a: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0" noProof="0">
              <a:ln>
                <a:noFill/>
              </a:ln>
              <a:solidFill>
                <a:srgbClr val="003B70"/>
              </a:solidFill>
              <a:effectLst/>
              <a:uLnTx/>
              <a:uFillTx/>
              <a:latin typeface="Arial"/>
              <a:ea typeface="MS PGothic" charset="0"/>
              <a:cs typeface="Arial"/>
            </a:endParaRP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0" noProof="0">
              <a:ln>
                <a:noFill/>
              </a:ln>
              <a:solidFill>
                <a:srgbClr val="003B70"/>
              </a:solidFill>
              <a:effectLst/>
              <a:uLnTx/>
              <a:uFillTx/>
              <a:latin typeface="Arial"/>
              <a:ea typeface="MS PGothic" charset="0"/>
              <a:cs typeface="Arial"/>
            </a:endParaRP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30000" noProof="0">
              <a:ln>
                <a:noFill/>
              </a:ln>
              <a:solidFill>
                <a:srgbClr val="003B70"/>
              </a:solidFill>
              <a:effectLst/>
              <a:uLnTx/>
              <a:uFillTx/>
              <a:latin typeface="Arial"/>
              <a:ea typeface="MS PGothic" charset="0"/>
              <a:cs typeface="Arial"/>
            </a:endParaRPr>
          </a:p>
        </p:txBody>
      </p:sp>
      <p:pic>
        <p:nvPicPr>
          <p:cNvPr id="1030" name="Picture 6">
            <a:extLst>
              <a:ext uri="{FF2B5EF4-FFF2-40B4-BE49-F238E27FC236}">
                <a16:creationId xmlns:a16="http://schemas.microsoft.com/office/drawing/2014/main" id="{974FECF5-834B-8440-94A0-8FB12B99F7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937" t="15416" r="31679" b="15589"/>
          <a:stretch/>
        </p:blipFill>
        <p:spPr bwMode="auto">
          <a:xfrm>
            <a:off x="5244110" y="3861112"/>
            <a:ext cx="1147148" cy="114204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FDCBBDF-668B-8840-BCA6-0F194242F205}"/>
              </a:ext>
            </a:extLst>
          </p:cNvPr>
          <p:cNvSpPr txBox="1"/>
          <p:nvPr/>
        </p:nvSpPr>
        <p:spPr>
          <a:xfrm>
            <a:off x="6522484" y="3829152"/>
            <a:ext cx="2594395" cy="1721240"/>
          </a:xfrm>
          <a:prstGeom prst="rect">
            <a:avLst/>
          </a:prstGeom>
          <a:noFill/>
        </p:spPr>
        <p:txBody>
          <a:bodyPr wrap="square">
            <a:spAutoFit/>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panose="020B0604020202020204" pitchFamily="34" charset="0"/>
                <a:ea typeface="MS PGothic" charset="0"/>
                <a:cs typeface="Arial" panose="020B0604020202020204" pitchFamily="34" charset="0"/>
              </a:rPr>
              <a:t>Ginger </a:t>
            </a:r>
          </a:p>
          <a:p>
            <a:pPr marL="0" marR="0" lvl="0" indent="0" algn="l" defTabSz="91411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5" normalizeH="0" baseline="0" noProof="0" dirty="0">
                <a:ln>
                  <a:noFill/>
                </a:ln>
                <a:solidFill>
                  <a:prstClr val="black">
                    <a:lumMod val="75000"/>
                    <a:lumOff val="25000"/>
                  </a:prstClr>
                </a:solidFill>
                <a:effectLst/>
                <a:uLnTx/>
                <a:uFillTx/>
                <a:latin typeface="Calibri" panose="020F0502020204030204"/>
                <a:ea typeface="MS PGothic" charset="0"/>
                <a:cs typeface="Arial"/>
              </a:rPr>
              <a:t>On-demand emotional support through the Ginger app. Ginger’s emotional support coaches are available 24/7 to help with stress, low mood, sleep troubles, and more.</a:t>
            </a: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0" noProof="0" dirty="0">
              <a:ln>
                <a:noFill/>
              </a:ln>
              <a:solidFill>
                <a:srgbClr val="003B70"/>
              </a:solidFill>
              <a:effectLst/>
              <a:uLnTx/>
              <a:uFillTx/>
              <a:latin typeface="Arial"/>
              <a:ea typeface="MS PGothic" charset="0"/>
              <a:cs typeface="Arial"/>
            </a:endParaRPr>
          </a:p>
          <a:p>
            <a:pPr marL="0" marR="0" lvl="0" indent="0" algn="l" defTabSz="914400" rtl="0" eaLnBrk="1" fontAlgn="auto" latinLnBrk="0" hangingPunct="1">
              <a:lnSpc>
                <a:spcPts val="1600"/>
              </a:lnSpc>
              <a:spcBef>
                <a:spcPts val="300"/>
              </a:spcBef>
              <a:spcAft>
                <a:spcPts val="0"/>
              </a:spcAft>
              <a:buClrTx/>
              <a:buSzPts val="1000"/>
              <a:buFontTx/>
              <a:buNone/>
              <a:tabLst>
                <a:tab pos="457200" algn="l"/>
              </a:tabLst>
              <a:defRPr/>
            </a:pPr>
            <a:endParaRPr kumimoji="0" lang="en-US" sz="1200" b="0" i="0" u="none" strike="noStrike" kern="1200" cap="none" spc="-5" normalizeH="0" baseline="30000" noProof="0" dirty="0">
              <a:ln>
                <a:noFill/>
              </a:ln>
              <a:solidFill>
                <a:srgbClr val="003B70"/>
              </a:solidFill>
              <a:effectLst/>
              <a:uLnTx/>
              <a:uFillTx/>
              <a:latin typeface="Arial"/>
              <a:ea typeface="MS PGothic" charset="0"/>
              <a:cs typeface="Arial"/>
            </a:endParaRPr>
          </a:p>
        </p:txBody>
      </p:sp>
      <p:pic>
        <p:nvPicPr>
          <p:cNvPr id="1032" name="Picture 8">
            <a:extLst>
              <a:ext uri="{FF2B5EF4-FFF2-40B4-BE49-F238E27FC236}">
                <a16:creationId xmlns:a16="http://schemas.microsoft.com/office/drawing/2014/main" id="{614BF76C-B7E1-CC47-A814-8083F917A91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37" t="13876" r="31679" b="13869"/>
          <a:stretch/>
        </p:blipFill>
        <p:spPr bwMode="auto">
          <a:xfrm>
            <a:off x="5217354" y="2336624"/>
            <a:ext cx="1194654" cy="1186218"/>
          </a:xfrm>
          <a:prstGeom prst="rect">
            <a:avLst/>
          </a:prstGeom>
          <a:noFill/>
          <a:extLst>
            <a:ext uri="{909E8E84-426E-40DD-AFC4-6F175D3DCCD1}">
              <a14:hiddenFill xmlns:a14="http://schemas.microsoft.com/office/drawing/2010/main">
                <a:solidFill>
                  <a:srgbClr val="FFFFFF"/>
                </a:solidFill>
              </a14:hiddenFill>
            </a:ext>
          </a:extLst>
        </p:spPr>
      </p:pic>
      <p:sp>
        <p:nvSpPr>
          <p:cNvPr id="37" name="Content Placeholder 4">
            <a:extLst>
              <a:ext uri="{FF2B5EF4-FFF2-40B4-BE49-F238E27FC236}">
                <a16:creationId xmlns:a16="http://schemas.microsoft.com/office/drawing/2014/main" id="{ABD9D006-E0E0-8F4E-B588-105C852F0B24}"/>
              </a:ext>
            </a:extLst>
          </p:cNvPr>
          <p:cNvSpPr txBox="1">
            <a:spLocks/>
          </p:cNvSpPr>
          <p:nvPr/>
        </p:nvSpPr>
        <p:spPr>
          <a:xfrm>
            <a:off x="809197" y="1242334"/>
            <a:ext cx="10097341" cy="1232443"/>
          </a:xfrm>
          <a:prstGeom prst="rect">
            <a:avLst/>
          </a:prstGeom>
        </p:spPr>
        <p:txBody>
          <a:bodyPr lIns="91440" tIns="45720" rIns="91440" bIns="45720" anchor="t"/>
          <a:lstStyle>
            <a:lvl1pPr marL="0" indent="0" algn="l" defTabSz="914355" rtl="0" eaLnBrk="1" latinLnBrk="0" hangingPunct="1">
              <a:lnSpc>
                <a:spcPts val="2200"/>
              </a:lnSpc>
              <a:spcBef>
                <a:spcPts val="11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1pPr>
            <a:lvl2pPr marL="457178" indent="0" algn="l" defTabSz="914355" rtl="0" eaLnBrk="1" latinLnBrk="0" hangingPunct="1">
              <a:lnSpc>
                <a:spcPts val="1500"/>
              </a:lnSpc>
              <a:spcBef>
                <a:spcPts val="500"/>
              </a:spcBef>
              <a:buFont typeface="Arial" panose="020B0604020202020204" pitchFamily="34" charset="0"/>
              <a:buNone/>
              <a:defRPr sz="1500" b="0" i="0" kern="1200">
                <a:solidFill>
                  <a:srgbClr val="0077B3"/>
                </a:solidFill>
                <a:latin typeface="Arial" panose="020B0604020202020204" pitchFamily="34" charset="0"/>
                <a:ea typeface="+mn-ea"/>
                <a:cs typeface="Arial" panose="020B0604020202020204" pitchFamily="34" charset="0"/>
              </a:defRPr>
            </a:lvl2pPr>
            <a:lvl3pPr marL="914356" indent="0" algn="l" defTabSz="914355" rtl="0" eaLnBrk="1" latinLnBrk="0" hangingPunct="1">
              <a:lnSpc>
                <a:spcPts val="1500"/>
              </a:lnSpc>
              <a:spcBef>
                <a:spcPts val="500"/>
              </a:spcBef>
              <a:buFont typeface="Arial" panose="020B0604020202020204" pitchFamily="34" charset="0"/>
              <a:buNone/>
              <a:defRPr sz="1300" b="1" i="0" kern="1200">
                <a:solidFill>
                  <a:srgbClr val="003A71"/>
                </a:solidFill>
                <a:latin typeface="Arial Black" panose="020B0604020202020204" pitchFamily="34" charset="0"/>
                <a:ea typeface="+mn-ea"/>
                <a:cs typeface="Arial Black" panose="020B0604020202020204" pitchFamily="34" charset="0"/>
              </a:defRPr>
            </a:lvl3pPr>
            <a:lvl4pPr marL="1371534" indent="0" algn="l" defTabSz="914355" rtl="0" eaLnBrk="1" latinLnBrk="0" hangingPunct="1">
              <a:lnSpc>
                <a:spcPts val="1500"/>
              </a:lnSpc>
              <a:spcBef>
                <a:spcPts val="500"/>
              </a:spcBef>
              <a:buFont typeface="Arial" panose="020B0604020202020204" pitchFamily="34" charset="0"/>
              <a:buNone/>
              <a:defRPr sz="1100" b="0" i="0" kern="1200">
                <a:solidFill>
                  <a:srgbClr val="003A71"/>
                </a:solidFill>
                <a:latin typeface="Arial" panose="020B0604020202020204" pitchFamily="34" charset="0"/>
                <a:ea typeface="+mn-ea"/>
                <a:cs typeface="Arial" panose="020B0604020202020204" pitchFamily="34" charset="0"/>
              </a:defRPr>
            </a:lvl4pPr>
            <a:lvl5pPr marL="1828711" indent="0" algn="l" defTabSz="914355" rtl="0" eaLnBrk="1" latinLnBrk="0" hangingPunct="1">
              <a:lnSpc>
                <a:spcPct val="90000"/>
              </a:lnSpc>
              <a:spcBef>
                <a:spcPts val="500"/>
              </a:spcBef>
              <a:buFont typeface="Arial" panose="020B0604020202020204" pitchFamily="34" charset="0"/>
              <a:buNone/>
              <a:defRPr sz="900" b="0" i="0" kern="1200">
                <a:solidFill>
                  <a:srgbClr val="003A71"/>
                </a:solidFill>
                <a:latin typeface="Arial" panose="020B0604020202020204" pitchFamily="34" charset="0"/>
                <a:ea typeface="+mn-ea"/>
                <a:cs typeface="Arial" panose="020B0604020202020204" pitchFamily="34" charset="0"/>
              </a:defRPr>
            </a:lvl5pPr>
            <a:lvl6pPr marL="251447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5" rtl="0" eaLnBrk="1" fontAlgn="auto" latinLnBrk="0" hangingPunct="1">
              <a:lnSpc>
                <a:spcPts val="2200"/>
              </a:lnSpc>
              <a:spcBef>
                <a:spcPts val="600"/>
              </a:spcBef>
              <a:spcAft>
                <a:spcPts val="0"/>
              </a:spcAft>
              <a:buClrTx/>
              <a:buSzPts val="1000"/>
              <a:buFont typeface="Arial" panose="020B0604020202020204" pitchFamily="34" charset="0"/>
              <a:buNone/>
              <a:tabLst>
                <a:tab pos="457200" algn="l"/>
              </a:tabLst>
              <a:defRPr/>
            </a:pPr>
            <a:r>
              <a:rPr lang="en-US" sz="1400" spc="-5" dirty="0">
                <a:solidFill>
                  <a:srgbClr val="303030">
                    <a:lumMod val="75000"/>
                    <a:lumOff val="25000"/>
                  </a:srgbClr>
                </a:solidFill>
                <a:latin typeface="Arial" panose="020B0604020202020204"/>
                <a:ea typeface="MS PGothic" charset="0"/>
                <a:cs typeface="Arial"/>
              </a:rPr>
              <a:t>Everyone needs support for total health — mind, body, and spirit. These wellness apps can help members navigate life’s challenges, and make small changes to improve your sleep, mood, relationships, and more.</a:t>
            </a:r>
            <a:r>
              <a:rPr lang="en-US" sz="1400" spc="-5" baseline="30000" dirty="0">
                <a:solidFill>
                  <a:srgbClr val="303030">
                    <a:lumMod val="75000"/>
                    <a:lumOff val="25000"/>
                  </a:srgbClr>
                </a:solidFill>
                <a:latin typeface="Arial" panose="020B0604020202020204"/>
                <a:ea typeface="MS PGothic" charset="0"/>
                <a:cs typeface="Arial"/>
              </a:rPr>
              <a:t>1</a:t>
            </a:r>
          </a:p>
          <a:p>
            <a:pPr marL="0" marR="0" lvl="0" indent="0" algn="l" defTabSz="914355" rtl="0" eaLnBrk="1" fontAlgn="auto" latinLnBrk="0" hangingPunct="1">
              <a:lnSpc>
                <a:spcPts val="2200"/>
              </a:lnSpc>
              <a:spcBef>
                <a:spcPts val="1200"/>
              </a:spcBef>
              <a:spcAft>
                <a:spcPts val="0"/>
              </a:spcAft>
              <a:buClrTx/>
              <a:buSzPts val="1000"/>
              <a:buFont typeface="Arial" panose="020B0604020202020204" pitchFamily="34" charset="0"/>
              <a:buNone/>
              <a:tabLst>
                <a:tab pos="457200" algn="l"/>
              </a:tabLst>
              <a:defRPr/>
            </a:pPr>
            <a:endParaRPr kumimoji="0" lang="en-US" sz="1400" b="0" i="0" u="none" strike="noStrike" kern="1200" cap="none" spc="-5" normalizeH="0" baseline="0" noProof="0" dirty="0">
              <a:ln>
                <a:noFill/>
              </a:ln>
              <a:solidFill>
                <a:srgbClr val="0077B3"/>
              </a:solidFill>
              <a:effectLst/>
              <a:uLnTx/>
              <a:uFillTx/>
              <a:latin typeface="Arial"/>
              <a:ea typeface="+mn-ea"/>
              <a:cs typeface="Arial"/>
            </a:endParaRPr>
          </a:p>
        </p:txBody>
      </p:sp>
      <p:pic>
        <p:nvPicPr>
          <p:cNvPr id="2" name="Picture 2">
            <a:extLst>
              <a:ext uri="{FF2B5EF4-FFF2-40B4-BE49-F238E27FC236}">
                <a16:creationId xmlns:a16="http://schemas.microsoft.com/office/drawing/2014/main" id="{39176C1B-C3CC-94FB-D399-9044ADC0C797}"/>
              </a:ext>
            </a:extLst>
          </p:cNvPr>
          <p:cNvPicPr>
            <a:picLocks noChangeAspect="1"/>
          </p:cNvPicPr>
          <p:nvPr/>
        </p:nvPicPr>
        <p:blipFill>
          <a:blip r:embed="rId7"/>
          <a:stretch>
            <a:fillRect/>
          </a:stretch>
        </p:blipFill>
        <p:spPr>
          <a:xfrm>
            <a:off x="9970426" y="3628920"/>
            <a:ext cx="2396875" cy="1603623"/>
          </a:xfrm>
          <a:prstGeom prst="rect">
            <a:avLst/>
          </a:prstGeom>
        </p:spPr>
      </p:pic>
      <p:sp>
        <p:nvSpPr>
          <p:cNvPr id="3" name="Rectangle 2">
            <a:extLst>
              <a:ext uri="{FF2B5EF4-FFF2-40B4-BE49-F238E27FC236}">
                <a16:creationId xmlns:a16="http://schemas.microsoft.com/office/drawing/2014/main" id="{74BF91C6-1CC3-2BB0-DF45-D71542A209BD}"/>
              </a:ext>
            </a:extLst>
          </p:cNvPr>
          <p:cNvSpPr/>
          <p:nvPr/>
        </p:nvSpPr>
        <p:spPr>
          <a:xfrm>
            <a:off x="9414552" y="3631057"/>
            <a:ext cx="563366" cy="15993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547072"/>
      </p:ext>
    </p:extLst>
  </p:cSld>
  <p:clrMapOvr>
    <a:masterClrMapping/>
  </p:clrMapOvr>
  <mc:AlternateContent xmlns:mc="http://schemas.openxmlformats.org/markup-compatibility/2006" xmlns:p14="http://schemas.microsoft.com/office/powerpoint/2010/main">
    <mc:Choice Requires="p14">
      <p:transition spd="slow" p14:dur="2000" advTm="84902"/>
    </mc:Choice>
    <mc:Fallback xmlns="">
      <p:transition spd="slow" advTm="8490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indoor&#10;&#10;Description automatically generated">
            <a:extLst>
              <a:ext uri="{FF2B5EF4-FFF2-40B4-BE49-F238E27FC236}">
                <a16:creationId xmlns:a16="http://schemas.microsoft.com/office/drawing/2014/main" id="{AD65E487-8024-09FB-E813-FD78993E56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8520" y="4290"/>
            <a:ext cx="4303480" cy="6858000"/>
          </a:xfrm>
          <a:prstGeom prst="rect">
            <a:avLst/>
          </a:prstGeom>
        </p:spPr>
      </p:pic>
      <p:pic>
        <p:nvPicPr>
          <p:cNvPr id="28" name="Picture 27">
            <a:extLst>
              <a:ext uri="{FF2B5EF4-FFF2-40B4-BE49-F238E27FC236}">
                <a16:creationId xmlns:a16="http://schemas.microsoft.com/office/drawing/2014/main" id="{13913CA7-1173-2A47-8EC4-D3E0CFDEE6A3}"/>
              </a:ext>
            </a:extLst>
          </p:cNvPr>
          <p:cNvPicPr>
            <a:picLocks noChangeAspect="1"/>
          </p:cNvPicPr>
          <p:nvPr/>
        </p:nvPicPr>
        <p:blipFill>
          <a:blip r:embed="rId5"/>
          <a:stretch>
            <a:fillRect/>
          </a:stretch>
        </p:blipFill>
        <p:spPr>
          <a:xfrm>
            <a:off x="9569470" y="6323107"/>
            <a:ext cx="2299681" cy="260341"/>
          </a:xfrm>
          <a:prstGeom prst="rect">
            <a:avLst/>
          </a:prstGeom>
        </p:spPr>
      </p:pic>
      <p:sp>
        <p:nvSpPr>
          <p:cNvPr id="9" name="Title 1">
            <a:extLst>
              <a:ext uri="{FF2B5EF4-FFF2-40B4-BE49-F238E27FC236}">
                <a16:creationId xmlns:a16="http://schemas.microsoft.com/office/drawing/2014/main" id="{5E5D9290-8C96-8D4E-A682-157927EE6EE5}"/>
              </a:ext>
            </a:extLst>
          </p:cNvPr>
          <p:cNvSpPr txBox="1">
            <a:spLocks/>
          </p:cNvSpPr>
          <p:nvPr/>
        </p:nvSpPr>
        <p:spPr>
          <a:xfrm>
            <a:off x="877538" y="772579"/>
            <a:ext cx="10287212" cy="841485"/>
          </a:xfrm>
          <a:prstGeom prst="rect">
            <a:avLst/>
          </a:prstGeom>
        </p:spPr>
        <p:txBody>
          <a:bodyPr lIns="0" anchor="ctr" anchorCtr="0">
            <a:noAutofit/>
          </a:bodyPr>
          <a:lstStyle>
            <a:lvl1pPr algn="l" defTabSz="1828800" rtl="0" eaLnBrk="1" latinLnBrk="0" hangingPunct="1">
              <a:lnSpc>
                <a:spcPct val="90000"/>
              </a:lnSpc>
              <a:spcBef>
                <a:spcPct val="0"/>
              </a:spcBef>
              <a:buNone/>
              <a:defRPr sz="6000" b="1" kern="1200" baseline="0">
                <a:solidFill>
                  <a:schemeClr val="tx2"/>
                </a:solidFill>
                <a:latin typeface="+mj-lt"/>
                <a:ea typeface="+mj-ea"/>
                <a:cs typeface="+mj-cs"/>
              </a:defRPr>
            </a:lvl1pPr>
          </a:lstStyle>
          <a:p>
            <a:r>
              <a:rPr lang="en-US" sz="3000" dirty="0">
                <a:solidFill>
                  <a:srgbClr val="00417B"/>
                </a:solidFill>
                <a:latin typeface="Arial" panose="020B0604020202020204" pitchFamily="34" charset="0"/>
                <a:ea typeface="+mn-ea"/>
                <a:cs typeface="Arial" panose="020B0604020202020204" pitchFamily="34" charset="0"/>
              </a:rPr>
              <a:t>Access from anywhere </a:t>
            </a:r>
          </a:p>
        </p:txBody>
      </p:sp>
      <p:sp>
        <p:nvSpPr>
          <p:cNvPr id="10" name="Rectangle 9">
            <a:extLst>
              <a:ext uri="{FF2B5EF4-FFF2-40B4-BE49-F238E27FC236}">
                <a16:creationId xmlns:a16="http://schemas.microsoft.com/office/drawing/2014/main" id="{600055BD-DD25-2449-8AD5-2AA89084794B}"/>
              </a:ext>
            </a:extLst>
          </p:cNvPr>
          <p:cNvSpPr/>
          <p:nvPr/>
        </p:nvSpPr>
        <p:spPr>
          <a:xfrm>
            <a:off x="877538" y="1457871"/>
            <a:ext cx="6481853" cy="626903"/>
          </a:xfrm>
          <a:prstGeom prst="rect">
            <a:avLst/>
          </a:prstGeom>
        </p:spPr>
        <p:txBody>
          <a:bodyPr wrap="square" lIns="0">
            <a:spAutoFit/>
          </a:bodyPr>
          <a:lstStyle/>
          <a:p>
            <a:pPr>
              <a:lnSpc>
                <a:spcPts val="2196"/>
              </a:lnSpc>
            </a:pPr>
            <a:r>
              <a:rPr lang="en-US" sz="1400" spc="-5">
                <a:solidFill>
                  <a:schemeClr val="tx1">
                    <a:lumMod val="75000"/>
                    <a:lumOff val="25000"/>
                  </a:schemeClr>
                </a:solidFill>
                <a:cs typeface="Arial"/>
              </a:rPr>
              <a:t>Knowing your employees can always connect to care gives you the peace of mind that they’re covered in and out of the office.</a:t>
            </a:r>
          </a:p>
        </p:txBody>
      </p:sp>
      <p:sp>
        <p:nvSpPr>
          <p:cNvPr id="16" name="Rectangle 15">
            <a:extLst>
              <a:ext uri="{FF2B5EF4-FFF2-40B4-BE49-F238E27FC236}">
                <a16:creationId xmlns:a16="http://schemas.microsoft.com/office/drawing/2014/main" id="{6AA3C27A-97DB-324F-820D-1B34AC4184F8}"/>
              </a:ext>
            </a:extLst>
          </p:cNvPr>
          <p:cNvSpPr/>
          <p:nvPr/>
        </p:nvSpPr>
        <p:spPr>
          <a:xfrm>
            <a:off x="1696781" y="2362548"/>
            <a:ext cx="5307062" cy="1022331"/>
          </a:xfrm>
          <a:prstGeom prst="rect">
            <a:avLst/>
          </a:prstGeom>
        </p:spPr>
        <p:txBody>
          <a:bodyPr wrap="square" lIns="0" tIns="0" rIns="0" bIns="0">
            <a:spAutoFit/>
          </a:bodyPr>
          <a:lstStyle/>
          <a:p>
            <a:r>
              <a:rPr lang="en-US" sz="1500" b="1" dirty="0">
                <a:solidFill>
                  <a:srgbClr val="003B72"/>
                </a:solidFill>
                <a:ea typeface="Calibri" panose="020F0502020204030204" pitchFamily="34" charset="0"/>
              </a:rPr>
              <a:t>Away from Home </a:t>
            </a:r>
            <a:r>
              <a:rPr lang="en-US" sz="1500" b="1" dirty="0">
                <a:solidFill>
                  <a:schemeClr val="tx2"/>
                </a:solidFill>
                <a:ea typeface="Calibri" panose="020F0502020204030204" pitchFamily="34" charset="0"/>
              </a:rPr>
              <a:t>Travel Line: </a:t>
            </a:r>
            <a:r>
              <a:rPr lang="en-US" sz="1500" b="1" dirty="0">
                <a:solidFill>
                  <a:srgbClr val="003B72"/>
                </a:solidFill>
                <a:ea typeface="Calibri" panose="020F0502020204030204" pitchFamily="34" charset="0"/>
              </a:rPr>
              <a:t>951-268-3900</a:t>
            </a:r>
            <a:r>
              <a:rPr lang="en-US" sz="1500" dirty="0">
                <a:solidFill>
                  <a:srgbClr val="003B72"/>
                </a:solidFill>
                <a:latin typeface="Arial" panose="020B0604020202020204" pitchFamily="34" charset="0"/>
                <a:ea typeface="Calibri" panose="020F0502020204030204" pitchFamily="34" charset="0"/>
                <a:cs typeface="Arial" panose="020B0604020202020204" pitchFamily="34" charset="0"/>
              </a:rPr>
              <a:t> </a:t>
            </a:r>
            <a:r>
              <a:rPr lang="en-US" sz="1500" dirty="0">
                <a:solidFill>
                  <a:srgbClr val="003B72"/>
                </a:solidFill>
                <a:latin typeface="Arial" panose="020B0604020202020204" pitchFamily="34" charset="0"/>
                <a:cs typeface="Arial" panose="020B0604020202020204" pitchFamily="34" charset="0"/>
              </a:rPr>
              <a:t>(TTY </a:t>
            </a:r>
            <a:r>
              <a:rPr lang="en-US" sz="1500" b="1" dirty="0">
                <a:solidFill>
                  <a:srgbClr val="003B72"/>
                </a:solidFill>
                <a:latin typeface="Arial" panose="020B0604020202020204" pitchFamily="34" charset="0"/>
                <a:cs typeface="Arial" panose="020B0604020202020204" pitchFamily="34" charset="0"/>
              </a:rPr>
              <a:t>711</a:t>
            </a:r>
            <a:r>
              <a:rPr lang="en-US" sz="1500" dirty="0">
                <a:solidFill>
                  <a:srgbClr val="003B72"/>
                </a:solidFill>
                <a:latin typeface="Arial" panose="020B0604020202020204" pitchFamily="34" charset="0"/>
                <a:cs typeface="Arial" panose="020B0604020202020204" pitchFamily="34" charset="0"/>
              </a:rPr>
              <a:t>)</a:t>
            </a:r>
            <a:endParaRPr lang="en-US" sz="1500" dirty="0">
              <a:solidFill>
                <a:srgbClr val="003B72"/>
              </a:solidFill>
              <a:latin typeface="Arial" panose="020B0604020202020204" pitchFamily="34" charset="0"/>
              <a:ea typeface="Calibri" panose="020F0502020204030204" pitchFamily="34" charset="0"/>
              <a:cs typeface="Arial" panose="020B0604020202020204" pitchFamily="34" charset="0"/>
            </a:endParaRPr>
          </a:p>
          <a:p>
            <a:pPr marL="391839" indent="-195919">
              <a:buFont typeface="Arial" panose="020B0604020202020204" pitchFamily="34" charset="0"/>
              <a:buChar char="•"/>
            </a:pPr>
            <a:r>
              <a:rPr lang="en-US" sz="1286" dirty="0">
                <a:solidFill>
                  <a:schemeClr val="tx1">
                    <a:lumMod val="75000"/>
                    <a:lumOff val="25000"/>
                  </a:schemeClr>
                </a:solidFill>
                <a:ea typeface="Calibri" panose="020F0502020204030204" pitchFamily="34" charset="0"/>
              </a:rPr>
              <a:t>24/7 support while traveling</a:t>
            </a:r>
          </a:p>
          <a:p>
            <a:pPr marL="391839" indent="-195919">
              <a:buFont typeface="Arial" panose="020B0604020202020204" pitchFamily="34" charset="0"/>
              <a:buChar char="•"/>
            </a:pPr>
            <a:r>
              <a:rPr lang="en-US" sz="1286" dirty="0">
                <a:solidFill>
                  <a:schemeClr val="tx1">
                    <a:lumMod val="75000"/>
                    <a:lumOff val="25000"/>
                  </a:schemeClr>
                </a:solidFill>
                <a:ea typeface="Calibri" panose="020F0502020204030204" pitchFamily="34" charset="0"/>
              </a:rPr>
              <a:t>Get immunization information from our travel clinic</a:t>
            </a:r>
          </a:p>
          <a:p>
            <a:pPr marL="391839" indent="-195919">
              <a:buFont typeface="Arial" panose="020B0604020202020204" pitchFamily="34" charset="0"/>
              <a:buChar char="•"/>
            </a:pPr>
            <a:r>
              <a:rPr lang="en-US" sz="1286" dirty="0">
                <a:solidFill>
                  <a:schemeClr val="tx1">
                    <a:lumMod val="75000"/>
                    <a:lumOff val="25000"/>
                  </a:schemeClr>
                </a:solidFill>
                <a:ea typeface="Calibri" panose="020F0502020204030204" pitchFamily="34" charset="0"/>
              </a:rPr>
              <a:t>Find care in another Kaiser Permanente service area</a:t>
            </a:r>
          </a:p>
          <a:p>
            <a:pPr marL="391839" indent="-195919">
              <a:spcAft>
                <a:spcPts val="964"/>
              </a:spcAft>
              <a:buFont typeface="Arial" panose="020B0604020202020204" pitchFamily="34" charset="0"/>
              <a:buChar char="•"/>
            </a:pPr>
            <a:r>
              <a:rPr lang="en-US" sz="1286" dirty="0">
                <a:solidFill>
                  <a:schemeClr val="tx1">
                    <a:lumMod val="75000"/>
                    <a:lumOff val="25000"/>
                  </a:schemeClr>
                </a:solidFill>
                <a:ea typeface="Calibri" panose="020F0502020204030204" pitchFamily="34" charset="0"/>
              </a:rPr>
              <a:t>Assistance with claims reimbursement</a:t>
            </a:r>
          </a:p>
        </p:txBody>
      </p:sp>
      <p:sp>
        <p:nvSpPr>
          <p:cNvPr id="11" name="Rectangle 10">
            <a:extLst>
              <a:ext uri="{FF2B5EF4-FFF2-40B4-BE49-F238E27FC236}">
                <a16:creationId xmlns:a16="http://schemas.microsoft.com/office/drawing/2014/main" id="{90D40F26-3972-8248-A70E-1B9983BA2534}"/>
              </a:ext>
            </a:extLst>
          </p:cNvPr>
          <p:cNvSpPr/>
          <p:nvPr/>
        </p:nvSpPr>
        <p:spPr>
          <a:xfrm>
            <a:off x="1696781" y="4336696"/>
            <a:ext cx="5307062" cy="824456"/>
          </a:xfrm>
          <a:prstGeom prst="rect">
            <a:avLst/>
          </a:prstGeom>
        </p:spPr>
        <p:txBody>
          <a:bodyPr wrap="square" lIns="0" tIns="0" rIns="0" bIns="0">
            <a:spAutoFit/>
          </a:bodyPr>
          <a:lstStyle/>
          <a:p>
            <a:r>
              <a:rPr lang="en-US" sz="1500" b="1">
                <a:solidFill>
                  <a:srgbClr val="003B72"/>
                </a:solidFill>
              </a:rPr>
              <a:t>Urgent and emergency care</a:t>
            </a:r>
            <a:br>
              <a:rPr lang="en-US" sz="1928" b="1"/>
            </a:br>
            <a:r>
              <a:rPr lang="en-US" sz="1286">
                <a:solidFill>
                  <a:schemeClr val="tx1">
                    <a:lumMod val="75000"/>
                    <a:lumOff val="25000"/>
                  </a:schemeClr>
                </a:solidFill>
              </a:rPr>
              <a:t>Get help anywhere in the world. And at many locations outside Kaiser Permanente states (Cigna PPO Network, MinuteClinic</a:t>
            </a:r>
            <a:r>
              <a:rPr lang="en-US" sz="1286" baseline="30000">
                <a:solidFill>
                  <a:schemeClr val="tx1">
                    <a:lumMod val="75000"/>
                    <a:lumOff val="25000"/>
                  </a:schemeClr>
                </a:solidFill>
              </a:rPr>
              <a:t>®</a:t>
            </a:r>
            <a:r>
              <a:rPr lang="en-US" sz="1286">
                <a:solidFill>
                  <a:schemeClr val="tx1">
                    <a:lumMod val="75000"/>
                    <a:lumOff val="25000"/>
                  </a:schemeClr>
                </a:solidFill>
              </a:rPr>
              <a:t>, and Concentra), your employees won’t need to file a claim later.</a:t>
            </a:r>
            <a:endParaRPr lang="en-US" sz="1286">
              <a:solidFill>
                <a:schemeClr val="tx1">
                  <a:lumMod val="75000"/>
                  <a:lumOff val="25000"/>
                </a:schemeClr>
              </a:solidFill>
              <a:ea typeface="Calibri" panose="020F0502020204030204" pitchFamily="34" charset="0"/>
            </a:endParaRPr>
          </a:p>
        </p:txBody>
      </p:sp>
      <p:sp>
        <p:nvSpPr>
          <p:cNvPr id="13" name="Rectangle 12">
            <a:extLst>
              <a:ext uri="{FF2B5EF4-FFF2-40B4-BE49-F238E27FC236}">
                <a16:creationId xmlns:a16="http://schemas.microsoft.com/office/drawing/2014/main" id="{3E0ABAE2-5236-E244-841C-F7AC45104920}"/>
              </a:ext>
            </a:extLst>
          </p:cNvPr>
          <p:cNvSpPr/>
          <p:nvPr/>
        </p:nvSpPr>
        <p:spPr>
          <a:xfrm>
            <a:off x="1696781" y="3522726"/>
            <a:ext cx="5307062" cy="626582"/>
          </a:xfrm>
          <a:prstGeom prst="rect">
            <a:avLst/>
          </a:prstGeom>
        </p:spPr>
        <p:txBody>
          <a:bodyPr wrap="square" lIns="0" tIns="0" rIns="0" bIns="0">
            <a:spAutoFit/>
          </a:bodyPr>
          <a:lstStyle/>
          <a:p>
            <a:r>
              <a:rPr lang="en-US" sz="1500" b="1">
                <a:solidFill>
                  <a:schemeClr val="tx2"/>
                </a:solidFill>
                <a:ea typeface="Calibri" panose="020F0502020204030204" pitchFamily="34" charset="0"/>
              </a:rPr>
              <a:t>24/7 advice by phone</a:t>
            </a:r>
          </a:p>
          <a:p>
            <a:pPr>
              <a:spcAft>
                <a:spcPts val="964"/>
              </a:spcAft>
            </a:pPr>
            <a:r>
              <a:rPr lang="en-US" sz="1286">
                <a:solidFill>
                  <a:schemeClr val="tx1">
                    <a:lumMod val="75000"/>
                    <a:lumOff val="25000"/>
                  </a:schemeClr>
                </a:solidFill>
                <a:ea typeface="Calibri" panose="020F0502020204030204" pitchFamily="34" charset="0"/>
              </a:rPr>
              <a:t>Get advice 24/7 by talking to a clinician. No need </a:t>
            </a:r>
            <a:br>
              <a:rPr lang="en-US" sz="1286">
                <a:solidFill>
                  <a:schemeClr val="tx1">
                    <a:lumMod val="75000"/>
                    <a:lumOff val="25000"/>
                  </a:schemeClr>
                </a:solidFill>
                <a:ea typeface="Calibri" panose="020F0502020204030204" pitchFamily="34" charset="0"/>
              </a:rPr>
            </a:br>
            <a:r>
              <a:rPr lang="en-US" sz="1286">
                <a:solidFill>
                  <a:schemeClr val="tx1">
                    <a:lumMod val="75000"/>
                    <a:lumOff val="25000"/>
                  </a:schemeClr>
                </a:solidFill>
                <a:ea typeface="Calibri" panose="020F0502020204030204" pitchFamily="34" charset="0"/>
              </a:rPr>
              <a:t>for an appointment. Phone numbers vary by service area.</a:t>
            </a:r>
          </a:p>
        </p:txBody>
      </p:sp>
      <p:sp>
        <p:nvSpPr>
          <p:cNvPr id="14" name="Rectangle 13">
            <a:extLst>
              <a:ext uri="{FF2B5EF4-FFF2-40B4-BE49-F238E27FC236}">
                <a16:creationId xmlns:a16="http://schemas.microsoft.com/office/drawing/2014/main" id="{17E8D884-E3BF-E848-A94C-0D9B03524DFE}"/>
              </a:ext>
            </a:extLst>
          </p:cNvPr>
          <p:cNvSpPr/>
          <p:nvPr/>
        </p:nvSpPr>
        <p:spPr>
          <a:xfrm>
            <a:off x="1696781" y="5316521"/>
            <a:ext cx="5307062" cy="428707"/>
          </a:xfrm>
          <a:prstGeom prst="rect">
            <a:avLst/>
          </a:prstGeom>
        </p:spPr>
        <p:txBody>
          <a:bodyPr wrap="square" lIns="0" tIns="0" rIns="0" bIns="0">
            <a:spAutoFit/>
          </a:bodyPr>
          <a:lstStyle/>
          <a:p>
            <a:r>
              <a:rPr lang="en-US" sz="1500" b="1" dirty="0">
                <a:solidFill>
                  <a:schemeClr val="tx2"/>
                </a:solidFill>
              </a:rPr>
              <a:t>Kaiser Permanente app and online at </a:t>
            </a:r>
            <a:r>
              <a:rPr lang="en-US" sz="1500" b="1" dirty="0" err="1">
                <a:solidFill>
                  <a:schemeClr val="tx2"/>
                </a:solidFill>
              </a:rPr>
              <a:t>kp.org</a:t>
            </a:r>
            <a:r>
              <a:rPr lang="en-US" sz="1500" b="1" dirty="0">
                <a:solidFill>
                  <a:schemeClr val="tx2"/>
                </a:solidFill>
              </a:rPr>
              <a:t>/travel</a:t>
            </a:r>
          </a:p>
          <a:p>
            <a:pPr>
              <a:spcAft>
                <a:spcPts val="964"/>
              </a:spcAft>
            </a:pPr>
            <a:r>
              <a:rPr lang="en-US" sz="1286" dirty="0">
                <a:solidFill>
                  <a:schemeClr val="tx1">
                    <a:lumMod val="75000"/>
                    <a:lumOff val="25000"/>
                  </a:schemeClr>
                </a:solidFill>
              </a:rPr>
              <a:t>Find locations and get answers to common care and coverage questions.</a:t>
            </a:r>
            <a:endParaRPr lang="en-US" sz="1286" dirty="0">
              <a:solidFill>
                <a:schemeClr val="tx1">
                  <a:lumMod val="75000"/>
                  <a:lumOff val="25000"/>
                </a:schemeClr>
              </a:solidFill>
              <a:ea typeface="Calibri" panose="020F0502020204030204" pitchFamily="34" charset="0"/>
            </a:endParaRPr>
          </a:p>
        </p:txBody>
      </p:sp>
      <p:pic>
        <p:nvPicPr>
          <p:cNvPr id="15" name="Graphic 14">
            <a:extLst>
              <a:ext uri="{FF2B5EF4-FFF2-40B4-BE49-F238E27FC236}">
                <a16:creationId xmlns:a16="http://schemas.microsoft.com/office/drawing/2014/main" id="{00486A61-97CF-6E4B-B9AC-1AA8D4F6EF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5333" y="3421512"/>
            <a:ext cx="751010" cy="751010"/>
          </a:xfrm>
          <a:prstGeom prst="rect">
            <a:avLst/>
          </a:prstGeom>
        </p:spPr>
      </p:pic>
      <p:pic>
        <p:nvPicPr>
          <p:cNvPr id="17" name="Graphic 16">
            <a:extLst>
              <a:ext uri="{FF2B5EF4-FFF2-40B4-BE49-F238E27FC236}">
                <a16:creationId xmlns:a16="http://schemas.microsoft.com/office/drawing/2014/main" id="{05B09B79-7434-5E41-887B-EDA259DD3C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5333" y="2319209"/>
            <a:ext cx="751010" cy="751010"/>
          </a:xfrm>
          <a:prstGeom prst="rect">
            <a:avLst/>
          </a:prstGeom>
        </p:spPr>
      </p:pic>
      <p:pic>
        <p:nvPicPr>
          <p:cNvPr id="18" name="Graphic 17">
            <a:extLst>
              <a:ext uri="{FF2B5EF4-FFF2-40B4-BE49-F238E27FC236}">
                <a16:creationId xmlns:a16="http://schemas.microsoft.com/office/drawing/2014/main" id="{F87AB84E-78F0-7C4A-97AF-1638A3308E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5333" y="5169019"/>
            <a:ext cx="751010" cy="751010"/>
          </a:xfrm>
          <a:prstGeom prst="rect">
            <a:avLst/>
          </a:prstGeom>
        </p:spPr>
      </p:pic>
      <p:pic>
        <p:nvPicPr>
          <p:cNvPr id="19" name="Graphic 18">
            <a:extLst>
              <a:ext uri="{FF2B5EF4-FFF2-40B4-BE49-F238E27FC236}">
                <a16:creationId xmlns:a16="http://schemas.microsoft.com/office/drawing/2014/main" id="{A445812A-C478-0344-B2A9-5BBE34FB7EB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5333" y="4193704"/>
            <a:ext cx="751010" cy="751010"/>
          </a:xfrm>
          <a:prstGeom prst="rect">
            <a:avLst/>
          </a:prstGeom>
        </p:spPr>
      </p:pic>
    </p:spTree>
    <p:extLst>
      <p:ext uri="{BB962C8B-B14F-4D97-AF65-F5344CB8AC3E}">
        <p14:creationId xmlns:p14="http://schemas.microsoft.com/office/powerpoint/2010/main" val="460515011"/>
      </p:ext>
    </p:extLst>
  </p:cSld>
  <p:clrMapOvr>
    <a:masterClrMapping/>
  </p:clrMapOvr>
  <mc:AlternateContent xmlns:mc="http://schemas.openxmlformats.org/markup-compatibility/2006">
    <mc:Choice xmlns:p14="http://schemas.microsoft.com/office/powerpoint/2010/main" Requires="p14">
      <p:transition p14:dur="0" advTm="7462"/>
    </mc:Choice>
    <mc:Fallback>
      <p:transition advTm="7462"/>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54F66003-D014-754C-9AB6-D387FF6E6D6F}"/>
              </a:ext>
            </a:extLst>
          </p:cNvPr>
          <p:cNvSpPr>
            <a:spLocks noGrp="1"/>
          </p:cNvSpPr>
          <p:nvPr>
            <p:ph type="body" sz="quarter" idx="12"/>
          </p:nvPr>
        </p:nvSpPr>
        <p:spPr>
          <a:xfrm>
            <a:off x="496992" y="102923"/>
            <a:ext cx="7471351" cy="818959"/>
          </a:xfrm>
        </p:spPr>
        <p:txBody>
          <a:bodyPr lIns="91440" tIns="45720" rIns="91440" bIns="45720" anchor="b"/>
          <a:lstStyle/>
          <a:p>
            <a:pPr marL="0" indent="0" defTabSz="1828800" eaLnBrk="1" hangingPunct="1">
              <a:lnSpc>
                <a:spcPct val="90000"/>
              </a:lnSpc>
              <a:spcBef>
                <a:spcPct val="0"/>
              </a:spcBef>
              <a:spcAft>
                <a:spcPct val="0"/>
              </a:spcAft>
              <a:buNone/>
            </a:pPr>
            <a:r>
              <a:rPr lang="en-US" sz="2800" b="1" dirty="0">
                <a:solidFill>
                  <a:srgbClr val="00417B"/>
                </a:solidFill>
                <a:latin typeface="Arial" panose="020B0604020202020204" pitchFamily="34" charset="0"/>
                <a:ea typeface="+mn-ea"/>
                <a:cs typeface="Arial" panose="020B0604020202020204" pitchFamily="34" charset="0"/>
              </a:rPr>
              <a:t>2023-2024 medical plan benefits</a:t>
            </a:r>
          </a:p>
        </p:txBody>
      </p:sp>
      <p:graphicFrame>
        <p:nvGraphicFramePr>
          <p:cNvPr id="14" name="Content Placeholder 6">
            <a:extLst>
              <a:ext uri="{FF2B5EF4-FFF2-40B4-BE49-F238E27FC236}">
                <a16:creationId xmlns:a16="http://schemas.microsoft.com/office/drawing/2014/main" id="{92BF0BBF-D1D1-2146-87DB-BB1C9D9D74CE}"/>
              </a:ext>
            </a:extLst>
          </p:cNvPr>
          <p:cNvGraphicFramePr>
            <a:graphicFrameLocks/>
          </p:cNvGraphicFramePr>
          <p:nvPr/>
        </p:nvGraphicFramePr>
        <p:xfrm>
          <a:off x="603892" y="900335"/>
          <a:ext cx="11180117" cy="5300119"/>
        </p:xfrm>
        <a:graphic>
          <a:graphicData uri="http://schemas.openxmlformats.org/drawingml/2006/table">
            <a:tbl>
              <a:tblPr firstRow="1" firstCol="1" bandRow="1">
                <a:tableStyleId>{5C22544A-7EE6-4342-B048-85BDC9FD1C3A}</a:tableStyleId>
              </a:tblPr>
              <a:tblGrid>
                <a:gridCol w="2903855">
                  <a:extLst>
                    <a:ext uri="{9D8B030D-6E8A-4147-A177-3AD203B41FA5}">
                      <a16:colId xmlns:a16="http://schemas.microsoft.com/office/drawing/2014/main" val="4099505619"/>
                    </a:ext>
                  </a:extLst>
                </a:gridCol>
                <a:gridCol w="2066406">
                  <a:extLst>
                    <a:ext uri="{9D8B030D-6E8A-4147-A177-3AD203B41FA5}">
                      <a16:colId xmlns:a16="http://schemas.microsoft.com/office/drawing/2014/main" val="3439515641"/>
                    </a:ext>
                  </a:extLst>
                </a:gridCol>
                <a:gridCol w="2066406">
                  <a:extLst>
                    <a:ext uri="{9D8B030D-6E8A-4147-A177-3AD203B41FA5}">
                      <a16:colId xmlns:a16="http://schemas.microsoft.com/office/drawing/2014/main" val="2577103036"/>
                    </a:ext>
                  </a:extLst>
                </a:gridCol>
                <a:gridCol w="2066406">
                  <a:extLst>
                    <a:ext uri="{9D8B030D-6E8A-4147-A177-3AD203B41FA5}">
                      <a16:colId xmlns:a16="http://schemas.microsoft.com/office/drawing/2014/main" val="892830958"/>
                    </a:ext>
                  </a:extLst>
                </a:gridCol>
                <a:gridCol w="2077044">
                  <a:extLst>
                    <a:ext uri="{9D8B030D-6E8A-4147-A177-3AD203B41FA5}">
                      <a16:colId xmlns:a16="http://schemas.microsoft.com/office/drawing/2014/main" val="3835953738"/>
                    </a:ext>
                  </a:extLst>
                </a:gridCol>
              </a:tblGrid>
              <a:tr h="524824">
                <a:tc>
                  <a:txBody>
                    <a:bodyPr/>
                    <a:lstStyle/>
                    <a:p>
                      <a:pPr algn="ctr"/>
                      <a:r>
                        <a:rPr lang="en-US" sz="1100" dirty="0"/>
                        <a:t>Plan benefits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3D70"/>
                    </a:solidFill>
                  </a:tcPr>
                </a:tc>
                <a:tc>
                  <a:txBody>
                    <a:bodyPr/>
                    <a:lstStyle/>
                    <a:p>
                      <a:pPr algn="ctr"/>
                      <a:r>
                        <a:rPr lang="en-US" sz="1100" dirty="0"/>
                        <a:t>Full-Time Traditional Copayment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3D70"/>
                    </a:solidFill>
                  </a:tcPr>
                </a:tc>
                <a:tc>
                  <a:txBody>
                    <a:bodyPr/>
                    <a:lstStyle/>
                    <a:p>
                      <a:pPr algn="ctr"/>
                      <a:r>
                        <a:rPr lang="en-US" sz="1100" dirty="0"/>
                        <a:t>Full-Time $250 </a:t>
                      </a:r>
                    </a:p>
                    <a:p>
                      <a:pPr algn="ctr"/>
                      <a:r>
                        <a:rPr lang="en-US" sz="1100" dirty="0"/>
                        <a:t>Deductible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3D70"/>
                    </a:solidFill>
                  </a:tcPr>
                </a:tc>
                <a:tc>
                  <a:txBody>
                    <a:bodyPr/>
                    <a:lstStyle/>
                    <a:p>
                      <a:pPr algn="ctr"/>
                      <a:r>
                        <a:rPr lang="en-US" sz="1100" dirty="0"/>
                        <a:t>Part-Time Traditional Copayment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3D70"/>
                    </a:solidFill>
                  </a:tcPr>
                </a:tc>
                <a:tc>
                  <a:txBody>
                    <a:bodyPr/>
                    <a:lstStyle/>
                    <a:p>
                      <a:pPr algn="ctr"/>
                      <a:r>
                        <a:rPr lang="en-US" sz="1100"/>
                        <a:t>Part-Time $250 </a:t>
                      </a:r>
                    </a:p>
                    <a:p>
                      <a:pPr algn="ctr"/>
                      <a:r>
                        <a:rPr lang="en-US" sz="1100"/>
                        <a:t>Deductible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A3D70"/>
                    </a:solidFill>
                  </a:tcPr>
                </a:tc>
                <a:extLst>
                  <a:ext uri="{0D108BD9-81ED-4DB2-BD59-A6C34878D82A}">
                    <a16:rowId xmlns:a16="http://schemas.microsoft.com/office/drawing/2014/main" val="4115900600"/>
                  </a:ext>
                </a:extLst>
              </a:tr>
              <a:tr h="455849">
                <a:tc>
                  <a:txBody>
                    <a:bodyPr/>
                    <a:lstStyle/>
                    <a:p>
                      <a:pPr algn="ctr"/>
                      <a:r>
                        <a:rPr lang="en-US" sz="1100" dirty="0">
                          <a:solidFill>
                            <a:srgbClr val="002060"/>
                          </a:solidFill>
                        </a:rPr>
                        <a:t>Plan year deductible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$250/individual</a:t>
                      </a:r>
                    </a:p>
                    <a:p>
                      <a:pPr algn="ctr"/>
                      <a:r>
                        <a:rPr lang="en-US" sz="1100"/>
                        <a:t>$750/family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$250/individual</a:t>
                      </a:r>
                    </a:p>
                    <a:p>
                      <a:pPr algn="ctr"/>
                      <a:r>
                        <a:rPr lang="en-US" sz="1100"/>
                        <a:t>$750/family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408823927"/>
                  </a:ext>
                </a:extLst>
              </a:tr>
              <a:tr h="303274">
                <a:tc>
                  <a:txBody>
                    <a:bodyPr/>
                    <a:lstStyle/>
                    <a:p>
                      <a:pPr algn="ctr"/>
                      <a:r>
                        <a:rPr lang="en-US" sz="1100" dirty="0">
                          <a:solidFill>
                            <a:srgbClr val="002060"/>
                          </a:solidFill>
                        </a:rPr>
                        <a:t>Preventive care services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845844386"/>
                  </a:ext>
                </a:extLst>
              </a:tr>
              <a:tr h="455849">
                <a:tc>
                  <a:txBody>
                    <a:bodyPr/>
                    <a:lstStyle/>
                    <a:p>
                      <a:pPr algn="ctr"/>
                      <a:r>
                        <a:rPr lang="en-US" sz="1100" dirty="0">
                          <a:solidFill>
                            <a:srgbClr val="002060"/>
                          </a:solidFill>
                        </a:rPr>
                        <a:t>Primary and specialty office visit copay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614389502"/>
                  </a:ext>
                </a:extLst>
              </a:tr>
              <a:tr h="303274">
                <a:tc>
                  <a:txBody>
                    <a:bodyPr/>
                    <a:lstStyle/>
                    <a:p>
                      <a:pPr algn="ctr"/>
                      <a:r>
                        <a:rPr lang="en-US" sz="1100" dirty="0">
                          <a:solidFill>
                            <a:srgbClr val="002060"/>
                          </a:solidFill>
                        </a:rPr>
                        <a:t>Outpatient surgery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15% after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a:t>15% after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65789054"/>
                  </a:ext>
                </a:extLst>
              </a:tr>
              <a:tr h="455849">
                <a:tc>
                  <a:txBody>
                    <a:bodyPr/>
                    <a:lstStyle/>
                    <a:p>
                      <a:pPr algn="ctr"/>
                      <a:r>
                        <a:rPr lang="en-US" sz="1100" dirty="0">
                          <a:solidFill>
                            <a:srgbClr val="002060"/>
                          </a:solidFill>
                        </a:rPr>
                        <a:t>Hospital inpatient care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kern="1200">
                          <a:solidFill>
                            <a:schemeClr val="dk1"/>
                          </a:solidFill>
                          <a:latin typeface="+mn-lt"/>
                          <a:ea typeface="+mn-ea"/>
                          <a:cs typeface="+mn-cs"/>
                        </a:rPr>
                        <a:t>$50/day</a:t>
                      </a:r>
                    </a:p>
                    <a:p>
                      <a:pPr lvl="0" algn="ctr">
                        <a:buNone/>
                      </a:pPr>
                      <a:r>
                        <a:rPr lang="en-US" sz="1100" kern="1200">
                          <a:solidFill>
                            <a:schemeClr val="dk1"/>
                          </a:solidFill>
                          <a:latin typeface="+mn-lt"/>
                          <a:ea typeface="+mn-ea"/>
                          <a:cs typeface="+mn-cs"/>
                        </a:rPr>
                        <a:t>up to $250/admission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kern="1200" dirty="0">
                          <a:solidFill>
                            <a:schemeClr val="dk1"/>
                          </a:solidFill>
                          <a:latin typeface="+mn-lt"/>
                          <a:ea typeface="+mn-ea"/>
                          <a:cs typeface="+mn-cs"/>
                        </a:rPr>
                        <a:t>$50/day after deductible</a:t>
                      </a:r>
                    </a:p>
                    <a:p>
                      <a:pPr lvl="0" algn="ctr">
                        <a:buNone/>
                      </a:pPr>
                      <a:r>
                        <a:rPr lang="en-US" sz="1100" kern="1200" dirty="0">
                          <a:solidFill>
                            <a:schemeClr val="dk1"/>
                          </a:solidFill>
                          <a:latin typeface="+mn-lt"/>
                          <a:ea typeface="+mn-ea"/>
                          <a:cs typeface="+mn-cs"/>
                        </a:rPr>
                        <a:t>up to $250/admission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kern="1200">
                          <a:solidFill>
                            <a:schemeClr val="dk1"/>
                          </a:solidFill>
                          <a:latin typeface="+mn-lt"/>
                          <a:ea typeface="+mn-ea"/>
                          <a:cs typeface="+mn-cs"/>
                        </a:rPr>
                        <a:t>$500/admission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100" kern="1200" dirty="0">
                          <a:solidFill>
                            <a:schemeClr val="dk1"/>
                          </a:solidFill>
                          <a:latin typeface="+mn-lt"/>
                          <a:ea typeface="+mn-ea"/>
                          <a:cs typeface="+mn-cs"/>
                        </a:rPr>
                        <a:t>$500/admission after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3796753792"/>
                  </a:ext>
                </a:extLst>
              </a:tr>
              <a:tr h="303274">
                <a:tc>
                  <a:txBody>
                    <a:bodyPr/>
                    <a:lstStyle/>
                    <a:p>
                      <a:pPr algn="ctr"/>
                      <a:r>
                        <a:rPr lang="en-US" sz="1100" dirty="0">
                          <a:solidFill>
                            <a:srgbClr val="002060"/>
                          </a:solidFill>
                        </a:rPr>
                        <a:t>Lab tests and X-rays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a:t>$15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dirty="0"/>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dirty="0"/>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764410027"/>
                  </a:ext>
                </a:extLst>
              </a:tr>
              <a:tr h="303274">
                <a:tc>
                  <a:txBody>
                    <a:bodyPr/>
                    <a:lstStyle/>
                    <a:p>
                      <a:pPr algn="ctr"/>
                      <a:r>
                        <a:rPr lang="en-US" sz="1100" dirty="0">
                          <a:solidFill>
                            <a:srgbClr val="002060"/>
                          </a:solidFill>
                        </a:rPr>
                        <a:t>Urgent care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r>
                        <a:rPr lang="en-US" sz="1100"/>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a:t>$50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543146564"/>
                  </a:ext>
                </a:extLst>
              </a:tr>
              <a:tr h="303274">
                <a:tc>
                  <a:txBody>
                    <a:bodyPr/>
                    <a:lstStyle/>
                    <a:p>
                      <a:pPr algn="ctr"/>
                      <a:r>
                        <a:rPr lang="en-US" sz="1100" dirty="0">
                          <a:solidFill>
                            <a:srgbClr val="002060"/>
                          </a:solidFill>
                        </a:rPr>
                        <a:t>Emergency room copay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$150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dirty="0"/>
                        <a:t>$150 after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dirty="0"/>
                        <a:t>$150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marL="0" marR="0" lvl="0" indent="0" algn="ctr" defTabSz="449762" rtl="0" eaLnBrk="1" fontAlgn="auto" latinLnBrk="0" hangingPunct="1">
                        <a:lnSpc>
                          <a:spcPct val="100000"/>
                        </a:lnSpc>
                        <a:spcBef>
                          <a:spcPts val="0"/>
                        </a:spcBef>
                        <a:spcAft>
                          <a:spcPts val="0"/>
                        </a:spcAft>
                        <a:buClrTx/>
                        <a:buSzTx/>
                        <a:buFontTx/>
                        <a:buNone/>
                        <a:tabLst/>
                        <a:defRPr/>
                      </a:pPr>
                      <a:r>
                        <a:rPr lang="en-US" sz="1100" dirty="0"/>
                        <a:t>$150 after deductible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extLst>
                  <a:ext uri="{0D108BD9-81ED-4DB2-BD59-A6C34878D82A}">
                    <a16:rowId xmlns:a16="http://schemas.microsoft.com/office/drawing/2014/main" val="1544998733"/>
                  </a:ext>
                </a:extLst>
              </a:tr>
              <a:tr h="828981">
                <a:tc>
                  <a:txBody>
                    <a:bodyPr/>
                    <a:lstStyle/>
                    <a:p>
                      <a:pPr algn="ctr"/>
                      <a:r>
                        <a:rPr lang="en-US" sz="1100" dirty="0">
                          <a:solidFill>
                            <a:srgbClr val="002060"/>
                          </a:solidFill>
                        </a:rPr>
                        <a:t>Prescriptions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kern="1200" dirty="0">
                          <a:solidFill>
                            <a:schemeClr val="dk1"/>
                          </a:solidFill>
                          <a:latin typeface="+mn-lt"/>
                          <a:ea typeface="+mn-ea"/>
                          <a:cs typeface="+mn-cs"/>
                        </a:rPr>
                        <a:t>$1 generic</a:t>
                      </a:r>
                    </a:p>
                    <a:p>
                      <a:pPr algn="ctr"/>
                      <a:r>
                        <a:rPr lang="en-US" sz="1100" kern="1200" dirty="0">
                          <a:solidFill>
                            <a:schemeClr val="dk1"/>
                          </a:solidFill>
                          <a:latin typeface="+mn-lt"/>
                          <a:ea typeface="+mn-ea"/>
                          <a:cs typeface="+mn-cs"/>
                        </a:rPr>
                        <a:t>$15 formulary brand</a:t>
                      </a:r>
                    </a:p>
                    <a:p>
                      <a:pPr lvl="0" algn="ctr">
                        <a:buNone/>
                      </a:pPr>
                      <a:r>
                        <a:rPr lang="en-US" sz="1100" kern="1200" dirty="0">
                          <a:solidFill>
                            <a:schemeClr val="dk1"/>
                          </a:solidFill>
                          <a:latin typeface="+mn-lt"/>
                          <a:ea typeface="+mn-ea"/>
                          <a:cs typeface="+mn-cs"/>
                        </a:rPr>
                        <a:t>$15 nonformulary brand</a:t>
                      </a:r>
                    </a:p>
                    <a:p>
                      <a:pPr algn="ctr"/>
                      <a:r>
                        <a:rPr lang="en-US" sz="1100" kern="1200" dirty="0">
                          <a:solidFill>
                            <a:schemeClr val="dk1"/>
                          </a:solidFill>
                          <a:latin typeface="+mn-lt"/>
                          <a:ea typeface="+mn-ea"/>
                          <a:cs typeface="+mn-cs"/>
                        </a:rPr>
                        <a:t>$50 specialty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kern="1200" dirty="0">
                          <a:solidFill>
                            <a:schemeClr val="dk1"/>
                          </a:solidFill>
                          <a:latin typeface="+mn-lt"/>
                          <a:ea typeface="+mn-ea"/>
                          <a:cs typeface="+mn-cs"/>
                        </a:rPr>
                        <a:t>$5 generic</a:t>
                      </a:r>
                    </a:p>
                    <a:p>
                      <a:pPr algn="ctr"/>
                      <a:r>
                        <a:rPr lang="en-US" sz="1100" kern="1200" dirty="0">
                          <a:solidFill>
                            <a:schemeClr val="dk1"/>
                          </a:solidFill>
                          <a:latin typeface="+mn-lt"/>
                          <a:ea typeface="+mn-ea"/>
                          <a:cs typeface="+mn-cs"/>
                        </a:rPr>
                        <a:t>$25 formulary brand</a:t>
                      </a:r>
                    </a:p>
                    <a:p>
                      <a:pPr lvl="0" algn="ctr">
                        <a:buNone/>
                      </a:pPr>
                      <a:r>
                        <a:rPr lang="en-US" sz="1100" kern="1200" dirty="0">
                          <a:solidFill>
                            <a:schemeClr val="dk1"/>
                          </a:solidFill>
                          <a:latin typeface="+mn-lt"/>
                          <a:ea typeface="+mn-ea"/>
                          <a:cs typeface="+mn-cs"/>
                        </a:rPr>
                        <a:t>50% up to $100 nonformulary</a:t>
                      </a:r>
                    </a:p>
                    <a:p>
                      <a:pPr algn="ctr"/>
                      <a:r>
                        <a:rPr lang="en-US" sz="1100" kern="1200" dirty="0">
                          <a:solidFill>
                            <a:schemeClr val="dk1"/>
                          </a:solidFill>
                          <a:latin typeface="+mn-lt"/>
                          <a:ea typeface="+mn-ea"/>
                          <a:cs typeface="+mn-cs"/>
                        </a:rPr>
                        <a:t>$50 specialty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kern="1200" dirty="0">
                          <a:solidFill>
                            <a:schemeClr val="dk1"/>
                          </a:solidFill>
                          <a:latin typeface="+mn-lt"/>
                          <a:ea typeface="+mn-ea"/>
                          <a:cs typeface="+mn-cs"/>
                        </a:rPr>
                        <a:t>$10 generic</a:t>
                      </a:r>
                    </a:p>
                    <a:p>
                      <a:pPr algn="ctr"/>
                      <a:r>
                        <a:rPr lang="en-US" sz="1100" kern="1200" dirty="0">
                          <a:solidFill>
                            <a:schemeClr val="dk1"/>
                          </a:solidFill>
                          <a:latin typeface="+mn-lt"/>
                          <a:ea typeface="+mn-ea"/>
                          <a:cs typeface="+mn-cs"/>
                        </a:rPr>
                        <a:t>$25 formulary brand</a:t>
                      </a:r>
                    </a:p>
                    <a:p>
                      <a:pPr lvl="0" algn="ctr">
                        <a:buNone/>
                      </a:pPr>
                      <a:r>
                        <a:rPr lang="en-US" sz="1100" kern="1200" dirty="0">
                          <a:solidFill>
                            <a:schemeClr val="dk1"/>
                          </a:solidFill>
                          <a:latin typeface="+mn-lt"/>
                          <a:ea typeface="+mn-ea"/>
                          <a:cs typeface="+mn-cs"/>
                        </a:rPr>
                        <a:t>$25 nonformulary brand</a:t>
                      </a:r>
                    </a:p>
                    <a:p>
                      <a:pPr algn="ctr"/>
                      <a:r>
                        <a:rPr lang="en-US" sz="1100" kern="1200" dirty="0">
                          <a:solidFill>
                            <a:schemeClr val="dk1"/>
                          </a:solidFill>
                          <a:latin typeface="+mn-lt"/>
                          <a:ea typeface="+mn-ea"/>
                          <a:cs typeface="+mn-cs"/>
                        </a:rPr>
                        <a:t>$50 specialty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lvl="0" algn="ctr">
                        <a:buNone/>
                      </a:pPr>
                      <a:r>
                        <a:rPr lang="en-US" sz="1100" kern="1200" noProof="0" dirty="0">
                          <a:solidFill>
                            <a:schemeClr val="dk1"/>
                          </a:solidFill>
                          <a:latin typeface="+mn-lt"/>
                          <a:ea typeface="+mn-ea"/>
                          <a:cs typeface="+mn-cs"/>
                        </a:rPr>
                        <a:t>$10 generic</a:t>
                      </a:r>
                    </a:p>
                    <a:p>
                      <a:pPr lvl="0" algn="ctr">
                        <a:buNone/>
                      </a:pPr>
                      <a:r>
                        <a:rPr lang="en-US" sz="1100" kern="1200" noProof="0" dirty="0">
                          <a:solidFill>
                            <a:schemeClr val="dk1"/>
                          </a:solidFill>
                          <a:latin typeface="+mn-lt"/>
                          <a:ea typeface="+mn-ea"/>
                          <a:cs typeface="+mn-cs"/>
                        </a:rPr>
                        <a:t>$25 formulary brand</a:t>
                      </a:r>
                    </a:p>
                    <a:p>
                      <a:pPr lvl="0" algn="ctr">
                        <a:buNone/>
                      </a:pPr>
                      <a:r>
                        <a:rPr lang="en-US" sz="1100" kern="1200" noProof="0" dirty="0">
                          <a:solidFill>
                            <a:schemeClr val="dk1"/>
                          </a:solidFill>
                          <a:latin typeface="+mn-lt"/>
                          <a:ea typeface="+mn-ea"/>
                          <a:cs typeface="+mn-cs"/>
                        </a:rPr>
                        <a:t>$25 nonformulary brand</a:t>
                      </a:r>
                    </a:p>
                    <a:p>
                      <a:pPr lvl="0" algn="ctr">
                        <a:buNone/>
                      </a:pPr>
                      <a:r>
                        <a:rPr lang="en-US" sz="1100" kern="1200" noProof="0" dirty="0">
                          <a:solidFill>
                            <a:schemeClr val="dk1"/>
                          </a:solidFill>
                          <a:latin typeface="+mn-lt"/>
                          <a:ea typeface="+mn-ea"/>
                          <a:cs typeface="+mn-cs"/>
                        </a:rPr>
                        <a:t>$50 specialty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extLst>
                  <a:ext uri="{0D108BD9-81ED-4DB2-BD59-A6C34878D82A}">
                    <a16:rowId xmlns:a16="http://schemas.microsoft.com/office/drawing/2014/main" val="1266451196"/>
                  </a:ext>
                </a:extLst>
              </a:tr>
              <a:tr h="455849">
                <a:tc>
                  <a:txBody>
                    <a:bodyPr/>
                    <a:lstStyle/>
                    <a:p>
                      <a:pPr algn="ctr"/>
                      <a:r>
                        <a:rPr lang="en-US" sz="1100" dirty="0">
                          <a:solidFill>
                            <a:srgbClr val="002060"/>
                          </a:solidFill>
                        </a:rPr>
                        <a:t>Self-referred chiropractic &amp; acupuncture</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a:t>Not covered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extLst>
                  <a:ext uri="{0D108BD9-81ED-4DB2-BD59-A6C34878D82A}">
                    <a16:rowId xmlns:a16="http://schemas.microsoft.com/office/drawing/2014/main" val="524199293"/>
                  </a:ext>
                </a:extLst>
              </a:tr>
              <a:tr h="303274">
                <a:tc>
                  <a:txBody>
                    <a:bodyPr/>
                    <a:lstStyle/>
                    <a:p>
                      <a:pPr algn="ctr"/>
                      <a:r>
                        <a:rPr lang="en-US" sz="1100" dirty="0">
                          <a:solidFill>
                            <a:srgbClr val="002060"/>
                          </a:solidFill>
                        </a:rPr>
                        <a:t>Self-referred massage therapy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a:t>Not covered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a:t>Not covered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extLst>
                  <a:ext uri="{0D108BD9-81ED-4DB2-BD59-A6C34878D82A}">
                    <a16:rowId xmlns:a16="http://schemas.microsoft.com/office/drawing/2014/main" val="2519215336"/>
                  </a:ext>
                </a:extLst>
              </a:tr>
              <a:tr h="303274">
                <a:tc>
                  <a:txBody>
                    <a:bodyPr/>
                    <a:lstStyle/>
                    <a:p>
                      <a:pPr algn="ctr"/>
                      <a:r>
                        <a:rPr lang="en-US" sz="1100" dirty="0">
                          <a:solidFill>
                            <a:srgbClr val="002060"/>
                          </a:solidFill>
                        </a:rPr>
                        <a:t>Self-referred naturopathy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tc>
                  <a:txBody>
                    <a:bodyPr/>
                    <a:lstStyle/>
                    <a:p>
                      <a:pPr algn="ctr"/>
                      <a:r>
                        <a:rPr lang="en-US" sz="1100" dirty="0"/>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9EDEC"/>
                    </a:solidFill>
                  </a:tcPr>
                </a:tc>
                <a:extLst>
                  <a:ext uri="{0D108BD9-81ED-4DB2-BD59-A6C34878D82A}">
                    <a16:rowId xmlns:a16="http://schemas.microsoft.com/office/drawing/2014/main" val="2489232165"/>
                  </a:ext>
                </a:extLst>
              </a:tr>
            </a:tbl>
          </a:graphicData>
        </a:graphic>
      </p:graphicFrame>
    </p:spTree>
    <p:extLst>
      <p:ext uri="{BB962C8B-B14F-4D97-AF65-F5344CB8AC3E}">
        <p14:creationId xmlns:p14="http://schemas.microsoft.com/office/powerpoint/2010/main" val="2349720357"/>
      </p:ext>
    </p:extLst>
  </p:cSld>
  <p:clrMapOvr>
    <a:masterClrMapping/>
  </p:clrMapOvr>
  <mc:AlternateContent xmlns:mc="http://schemas.openxmlformats.org/markup-compatibility/2006" xmlns:p14="http://schemas.microsoft.com/office/powerpoint/2010/main">
    <mc:Choice Requires="p14">
      <p:transition spd="slow" p14:dur="2000" advTm="99646"/>
    </mc:Choice>
    <mc:Fallback xmlns="">
      <p:transition spd="slow" advTm="99646"/>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otalTime>10</TotalTime>
  <Words>5285</Words>
  <Application>Microsoft Office PowerPoint</Application>
  <PresentationFormat>Widescreen</PresentationFormat>
  <Paragraphs>500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Calibri Light</vt:lpstr>
      <vt:lpstr>HCo Gotham</vt:lpstr>
      <vt:lpstr>Segoe UI</vt:lpstr>
      <vt:lpstr>Wingdings</vt:lpstr>
      <vt:lpstr>Office Theme</vt:lpstr>
      <vt:lpstr>PowerPoint Presentation</vt:lpstr>
      <vt:lpstr>PowerPoint Presentation</vt:lpstr>
      <vt:lpstr>PowerPoint Presentation</vt:lpstr>
      <vt:lpstr>PowerPoint Presentation</vt:lpstr>
      <vt:lpstr>PowerPoint Presentation</vt:lpstr>
      <vt:lpstr>Wellness coaching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Kaiser Permanente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Ofelia C McMenamy</dc:creator>
  <cp:lastModifiedBy>Ofelia C McMenamy</cp:lastModifiedBy>
  <cp:revision>1</cp:revision>
  <dcterms:created xsi:type="dcterms:W3CDTF">2023-09-22T15:41:11Z</dcterms:created>
  <dcterms:modified xsi:type="dcterms:W3CDTF">2023-09-22T15:51:32Z</dcterms:modified>
</cp:coreProperties>
</file>