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21_58AD081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509" r:id="rId5"/>
    <p:sldId id="434" r:id="rId6"/>
    <p:sldId id="525" r:id="rId7"/>
    <p:sldId id="524" r:id="rId8"/>
    <p:sldId id="543" r:id="rId9"/>
    <p:sldId id="527" r:id="rId10"/>
    <p:sldId id="535" r:id="rId11"/>
    <p:sldId id="530" r:id="rId12"/>
    <p:sldId id="528" r:id="rId13"/>
    <p:sldId id="529" r:id="rId14"/>
    <p:sldId id="532" r:id="rId15"/>
    <p:sldId id="531" r:id="rId16"/>
    <p:sldId id="256" r:id="rId17"/>
    <p:sldId id="537" r:id="rId18"/>
    <p:sldId id="544" r:id="rId19"/>
    <p:sldId id="545" r:id="rId20"/>
    <p:sldId id="546" r:id="rId21"/>
    <p:sldId id="547" r:id="rId22"/>
    <p:sldId id="548" r:id="rId23"/>
    <p:sldId id="549" r:id="rId24"/>
    <p:sldId id="557" r:id="rId25"/>
    <p:sldId id="538" r:id="rId26"/>
    <p:sldId id="550" r:id="rId27"/>
    <p:sldId id="558" r:id="rId28"/>
    <p:sldId id="551" r:id="rId29"/>
    <p:sldId id="552" r:id="rId30"/>
    <p:sldId id="553" r:id="rId31"/>
    <p:sldId id="554" r:id="rId32"/>
    <p:sldId id="559" r:id="rId33"/>
    <p:sldId id="556" r:id="rId34"/>
    <p:sldId id="521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9FE093-153F-9547-ACAD-B02E0CB5CF0A}">
          <p14:sldIdLst>
            <p14:sldId id="509"/>
            <p14:sldId id="434"/>
            <p14:sldId id="525"/>
            <p14:sldId id="524"/>
            <p14:sldId id="543"/>
            <p14:sldId id="527"/>
            <p14:sldId id="535"/>
            <p14:sldId id="530"/>
            <p14:sldId id="528"/>
            <p14:sldId id="529"/>
            <p14:sldId id="532"/>
            <p14:sldId id="531"/>
            <p14:sldId id="256"/>
            <p14:sldId id="537"/>
            <p14:sldId id="544"/>
            <p14:sldId id="545"/>
            <p14:sldId id="546"/>
            <p14:sldId id="547"/>
            <p14:sldId id="548"/>
            <p14:sldId id="549"/>
            <p14:sldId id="557"/>
            <p14:sldId id="538"/>
            <p14:sldId id="550"/>
            <p14:sldId id="558"/>
            <p14:sldId id="551"/>
            <p14:sldId id="552"/>
            <p14:sldId id="553"/>
            <p14:sldId id="554"/>
            <p14:sldId id="559"/>
            <p14:sldId id="556"/>
            <p14:sldId id="5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6" userDrawn="1">
          <p15:clr>
            <a:srgbClr val="A4A3A4"/>
          </p15:clr>
        </p15:guide>
        <p15:guide id="2" orient="horz" pos="4050" userDrawn="1">
          <p15:clr>
            <a:srgbClr val="A4A3A4"/>
          </p15:clr>
        </p15:guide>
        <p15:guide id="3" orient="horz" pos="4200" userDrawn="1">
          <p15:clr>
            <a:srgbClr val="A4A3A4"/>
          </p15:clr>
        </p15:guide>
        <p15:guide id="4" pos="289" userDrawn="1">
          <p15:clr>
            <a:srgbClr val="A4A3A4"/>
          </p15:clr>
        </p15:guide>
        <p15:guide id="9" pos="2562" userDrawn="1">
          <p15:clr>
            <a:srgbClr val="A4A3A4"/>
          </p15:clr>
        </p15:guide>
        <p15:guide id="10" pos="2706" userDrawn="1">
          <p15:clr>
            <a:srgbClr val="A4A3A4"/>
          </p15:clr>
        </p15:guide>
        <p15:guide id="15" pos="4976" userDrawn="1">
          <p15:clr>
            <a:srgbClr val="A4A3A4"/>
          </p15:clr>
        </p15:guide>
        <p15:guide id="16" pos="5118" userDrawn="1">
          <p15:clr>
            <a:srgbClr val="A4A3A4"/>
          </p15:clr>
        </p15:guide>
        <p15:guide id="21" pos="7385" userDrawn="1">
          <p15:clr>
            <a:srgbClr val="A4A3A4"/>
          </p15:clr>
        </p15:guide>
        <p15:guide id="22" orient="horz" pos="842" userDrawn="1">
          <p15:clr>
            <a:srgbClr val="A4A3A4"/>
          </p15:clr>
        </p15:guide>
        <p15:guide id="25" orient="horz" pos="3931" userDrawn="1">
          <p15:clr>
            <a:srgbClr val="A4A3A4"/>
          </p15:clr>
        </p15:guide>
        <p15:guide id="26" orient="horz" pos="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3BF63F-54C4-839A-6B5A-AB7B4C99ABE3}" name="Ray Nelson" initials="RN" userId="138b2fff51814eab" providerId="Windows Live"/>
  <p188:author id="{84BF2C8F-0769-FFDB-151D-C5C4612422C6}" name="Isaly, Seanne" initials="IS" userId="S::seanne.isaly@providence.org::8ec74de6-f70e-4bfc-a11b-c2625b764a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92F"/>
    <a:srgbClr val="007697"/>
    <a:srgbClr val="335CA5"/>
    <a:srgbClr val="595959"/>
    <a:srgbClr val="E8EAF0"/>
    <a:srgbClr val="CDD2E1"/>
    <a:srgbClr val="F4F0E1"/>
    <a:srgbClr val="EAE5D0"/>
    <a:srgbClr val="38892F"/>
    <a:srgbClr val="DEA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66" autoAdjust="0"/>
    <p:restoredTop sz="96076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114" y="252"/>
      </p:cViewPr>
      <p:guideLst>
        <p:guide orient="horz" pos="986"/>
        <p:guide orient="horz" pos="4050"/>
        <p:guide orient="horz" pos="4200"/>
        <p:guide pos="289"/>
        <p:guide pos="2562"/>
        <p:guide pos="2706"/>
        <p:guide pos="4976"/>
        <p:guide pos="5118"/>
        <p:guide pos="7385"/>
        <p:guide orient="horz" pos="842"/>
        <p:guide orient="horz" pos="3931"/>
        <p:guide orient="horz" pos="290"/>
      </p:guideLst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150" d="100"/>
          <a:sy n="150" d="100"/>
        </p:scale>
        <p:origin x="548" y="-27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omments/modernComment_221_58AD08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0A0889-ECC1-4DD4-BEEF-5825222F9227}" authorId="{84BF2C8F-0769-FFDB-151D-C5C4612422C6}" created="2023-06-30T22:03:58.833">
    <pc:sldMkLst xmlns:pc="http://schemas.microsoft.com/office/powerpoint/2013/main/command">
      <pc:docMk/>
      <pc:sldMk cId="1487734804" sldId="545"/>
    </pc:sldMkLst>
    <p188:replyLst>
      <p188:reply id="{DD5FDA1D-60BA-D840-9AC2-AC3C995B883C}" authorId="{FB3BF63F-54C4-839A-6B5A-AB7B4C99ABE3}" created="2023-07-09T18:20:38.467">
        <p188:txBody>
          <a:bodyPr/>
          <a:lstStyle/>
          <a:p>
            <a:r>
              <a:rPr lang="en-US"/>
              <a:t>Need the final call on this question.</a:t>
            </a:r>
          </a:p>
        </p188:txBody>
      </p188:reply>
      <p188:reply id="{F6A469D1-57F3-4DE1-88E8-BE049B21A2AE}" authorId="{84BF2C8F-0769-FFDB-151D-C5C4612422C6}" created="2023-07-12T16:31:47.376">
        <p188:txBody>
          <a:bodyPr/>
          <a:lstStyle/>
          <a:p>
            <a:r>
              <a:rPr lang="en-US"/>
              <a:t>Yes, we need to add Omada 
Please add the info for Omada but I see that the others do not have links so we are good on that.
Omada Type 2 diabetes prevention program.
</a:t>
            </a:r>
          </a:p>
        </p188:txBody>
      </p188:reply>
      <p188:reply id="{7E569158-065E-4898-A4B0-2E0535D92039}" authorId="{84BF2C8F-0769-FFDB-151D-C5C4612422C6}" created="2023-07-12T16:55:14.349">
        <p188:txBody>
          <a:bodyPr/>
          <a:lstStyle/>
          <a:p>
            <a:r>
              <a:rPr lang="en-US"/>
              <a:t>Add a bullet for Talkspace - Virtual behavioral health benefits
 </a:t>
            </a:r>
          </a:p>
        </p188:txBody>
      </p188:reply>
    </p188:replyLst>
    <p188:txBody>
      <a:bodyPr/>
      <a:lstStyle/>
      <a:p>
        <a:r>
          <a:rPr lang="en-US"/>
          <a:t>Should we add - Omada and a link?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9E93A8-0CDF-6F46-9D12-BC5213749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55C6C-ADD0-FF4A-9C85-59F68D973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24A5-CE43-6B40-B16A-DD86A6E1E3DA}" type="datetimeFigureOut">
              <a:rPr lang="en-US">
                <a:latin typeface="Arial" panose="020B0604020202020204" pitchFamily="34" charset="0"/>
              </a:rPr>
              <a:t>8/29/2023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47296-B732-A740-A439-624FA277C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5FEF3-BDA4-0C48-85D9-DC663D677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CE0D-82DA-1E49-B2F1-202A9B814425}" type="slidenum">
              <a:rPr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A59EE93-7BCA-C948-B45E-4D9E631B51E6}" type="datetimeFigureOut">
              <a:rPr lang="en-US"/>
              <a:pPr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0F09D18-EB49-094A-868B-44F9DCDBE2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dab5815d3a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dab5815d3a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7325A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9D18-EB49-094A-868B-44F9DCDBE2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1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9D18-EB49-094A-868B-44F9DCDBE2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: 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A609-6A1E-6BC0-C468-61939BC34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925" y="0"/>
            <a:ext cx="9486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C2424-4CCB-9F4B-58BC-C80B114A28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4747B8-2DD7-1938-9D04-5BF9C6DF7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29000"/>
            <a:ext cx="5524499" cy="2072148"/>
          </a:xfrm>
          <a:prstGeom prst="rect">
            <a:avLst/>
          </a:prstGeom>
        </p:spPr>
        <p:txBody>
          <a:bodyPr lIns="0" tIns="182880" rIns="0" bIns="0" anchor="t" anchorCtr="0">
            <a:normAutofit/>
          </a:bodyPr>
          <a:lstStyle>
            <a:lvl1pPr>
              <a:lnSpc>
                <a:spcPts val="5200"/>
              </a:lnSpc>
              <a:defRPr sz="48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Title Slide for Photo Cover, Limit Three 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730ECC-CCA7-81AC-948C-7576FDCCD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1600" b="1">
                <a:solidFill>
                  <a:schemeClr val="accent6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76340A-0133-20CA-AFA8-DC20CF4FB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374" y="6045024"/>
            <a:ext cx="5521325" cy="234175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1200" b="0">
                <a:solidFill>
                  <a:schemeClr val="accent6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E4D831D9-ABC8-FFAF-A0FA-C51E413E2A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9220" y="154076"/>
            <a:ext cx="3056650" cy="1307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47BA8C-5006-D21E-028A-5EC4F0F3FD0A}"/>
              </a:ext>
            </a:extLst>
          </p:cNvPr>
          <p:cNvSpPr txBox="1"/>
          <p:nvPr userDrawn="1"/>
        </p:nvSpPr>
        <p:spPr>
          <a:xfrm>
            <a:off x="456831" y="6331843"/>
            <a:ext cx="2534478" cy="2208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800" b="0" i="0" dirty="0">
                <a:solidFill>
                  <a:schemeClr val="tx2"/>
                </a:solidFill>
                <a:latin typeface="+mn-lt"/>
              </a:rPr>
              <a:t>© 2022 Private and Confidential</a:t>
            </a: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965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-Right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13BCDCD-9A87-E29A-21D1-1F06D71A2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PHP Two Column with Visuals Right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85A29-97BC-2868-9E33-8B7B939E6CF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58280" y="1565275"/>
            <a:ext cx="5486400" cy="4281488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20E52E-EE20-19BD-1F4A-9C8D6EAE5B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4146" y="1565275"/>
            <a:ext cx="5479539" cy="37292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22BB182-D043-D084-7133-BF1065B9DAC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38191" y="5523087"/>
            <a:ext cx="5486400" cy="3236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accent2"/>
                </a:solidFill>
              </a:defRPr>
            </a:lvl1pPr>
            <a:lvl2pPr marL="234950" indent="0">
              <a:buNone/>
              <a:defRPr/>
            </a:lvl2pPr>
            <a:lvl3pPr marL="471487" indent="0">
              <a:buNone/>
              <a:defRPr/>
            </a:lvl3pPr>
            <a:lvl4pPr marL="695325" indent="0">
              <a:buNone/>
              <a:defRPr/>
            </a:lvl4pPr>
            <a:lvl5pPr marL="920750" indent="0">
              <a:buNone/>
              <a:defRPr/>
            </a:lvl5pPr>
          </a:lstStyle>
          <a:p>
            <a:pPr lvl="0"/>
            <a:r>
              <a:rPr lang="en-US" dirty="0"/>
              <a:t>Picture caption limit two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DF8A1-AE35-D944-7A0E-B730BE806B03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79BFA1BE-A2E3-BBFE-004B-C05223E69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AE2316-FEA2-5793-C618-B6DB2FB2B788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7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-Left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A75E277-B58E-8B22-221C-1388675EA2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PHP Two Column with Visuals Left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F0AEC-29B3-25C2-4C2C-7DD7B326688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37285" y="1565275"/>
            <a:ext cx="5486400" cy="4281488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502B1947-81F6-24BE-BDE8-443A045FFA6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1962" y="1565275"/>
            <a:ext cx="5479539" cy="37292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61A2F69-99CA-1F75-90E7-1001EDF6C6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5101" y="5523087"/>
            <a:ext cx="5486400" cy="3236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rgbClr val="39892F"/>
                </a:solidFill>
              </a:defRPr>
            </a:lvl1pPr>
            <a:lvl2pPr marL="234950" indent="0">
              <a:buNone/>
              <a:defRPr/>
            </a:lvl2pPr>
            <a:lvl3pPr marL="471487" indent="0">
              <a:buNone/>
              <a:defRPr/>
            </a:lvl3pPr>
            <a:lvl4pPr marL="695325" indent="0">
              <a:buNone/>
              <a:defRPr/>
            </a:lvl4pPr>
            <a:lvl5pPr marL="920750" indent="0">
              <a:buNone/>
              <a:defRPr/>
            </a:lvl5pPr>
          </a:lstStyle>
          <a:p>
            <a:pPr lvl="0"/>
            <a:r>
              <a:rPr lang="en-US" dirty="0"/>
              <a:t>Picture caption limit two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81E9D4-7ECB-B7D7-CCCC-F6D22850A472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E3FBCBA1-36B3-71BC-ABCD-3888E7CB7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EECC2B-D43C-B0DE-2781-4FEF3A4FE968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9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99D5BB0A-CAE4-141C-67E0-CC05AF40F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Pie Chart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7AEC3F75-BBE4-60EF-423A-CB4F52AFEAD9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58789" y="1565275"/>
            <a:ext cx="6548067" cy="37292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407938B-55F5-A26C-9375-A39081978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5088" y="2153739"/>
            <a:ext cx="3411537" cy="904251"/>
          </a:xfrm>
          <a:prstGeom prst="rect">
            <a:avLst/>
          </a:prstGeom>
        </p:spPr>
        <p:txBody>
          <a:bodyPr tIns="0" anchor="ctr"/>
          <a:lstStyle>
            <a:lvl1pPr marL="400050" indent="-400050">
              <a:buClr>
                <a:schemeClr val="accent1"/>
              </a:buClr>
              <a:buSzPct val="150000"/>
              <a:buFont typeface="Franklin Gothic Medium" panose="020B0603020102020204" pitchFamily="34" charset="0"/>
              <a:buChar char="●"/>
              <a:defRPr sz="2000">
                <a:solidFill>
                  <a:srgbClr val="5B5B5B"/>
                </a:solidFill>
                <a:latin typeface="+mj-lt"/>
              </a:defRPr>
            </a:lvl1pPr>
            <a:lvl2pPr marL="4000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B5B5B"/>
              </a:buClr>
              <a:buSzPct val="90000"/>
              <a:buFont typeface="Franklin Gothic Medium" panose="020B0603020102020204" pitchFamily="34" charset="0"/>
              <a:buNone/>
              <a:tabLst/>
              <a:defRPr sz="1400" b="0" baseline="0">
                <a:solidFill>
                  <a:srgbClr val="5B5B5B"/>
                </a:solidFill>
              </a:defRPr>
            </a:lvl2pPr>
          </a:lstStyle>
          <a:p>
            <a:pPr lvl="0"/>
            <a:r>
              <a:rPr lang="en-US" dirty="0"/>
              <a:t>Value 1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B5B5B"/>
              </a:buClr>
              <a:buSzPct val="90000"/>
              <a:buFont typeface="Franklin Gothic Medium" panose="020B0603020102020204" pitchFamily="34" charset="0"/>
              <a:buNone/>
              <a:tabLst/>
              <a:defRPr/>
            </a:pPr>
            <a:r>
              <a:rPr lang="en-US" dirty="0"/>
              <a:t>Use the bulleted list dropdown to customize the value 1 key color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D35D7AA-AB40-6D0B-7E3C-8362FBEDD3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85088" y="3335267"/>
            <a:ext cx="3411537" cy="904251"/>
          </a:xfrm>
          <a:prstGeom prst="rect">
            <a:avLst/>
          </a:prstGeom>
        </p:spPr>
        <p:txBody>
          <a:bodyPr tIns="0" anchor="ctr"/>
          <a:lstStyle>
            <a:lvl1pPr marL="400050" indent="-400050">
              <a:buClr>
                <a:schemeClr val="accent2"/>
              </a:buClr>
              <a:buSzPct val="150000"/>
              <a:buFont typeface="Franklin Gothic Medium" panose="020B0603020102020204" pitchFamily="34" charset="0"/>
              <a:buChar char="●"/>
              <a:defRPr sz="2000">
                <a:solidFill>
                  <a:srgbClr val="5B5B5B"/>
                </a:solidFill>
                <a:latin typeface="+mj-lt"/>
              </a:defRPr>
            </a:lvl1pPr>
            <a:lvl2pPr marL="4000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B5B5B"/>
              </a:buClr>
              <a:buSzPct val="90000"/>
              <a:buFont typeface="Franklin Gothic Medium" panose="020B0603020102020204" pitchFamily="34" charset="0"/>
              <a:buNone/>
              <a:tabLst/>
              <a:defRPr sz="1400" b="0">
                <a:solidFill>
                  <a:srgbClr val="5B5B5B"/>
                </a:solidFill>
              </a:defRPr>
            </a:lvl2pPr>
          </a:lstStyle>
          <a:p>
            <a:pPr lvl="0"/>
            <a:r>
              <a:rPr lang="en-US" dirty="0"/>
              <a:t>Value 2</a:t>
            </a: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B5B5B"/>
              </a:buClr>
              <a:buSzPct val="90000"/>
              <a:buFont typeface="Franklin Gothic Medium" panose="020B0603020102020204" pitchFamily="34" charset="0"/>
              <a:buNone/>
              <a:tabLst/>
              <a:defRPr/>
            </a:pPr>
            <a:r>
              <a:rPr lang="en-US" dirty="0"/>
              <a:t>Use the bulleted list dropdown to customize the value 2 key color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1EC68AB-E0C2-B302-7AEE-818D99B3B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5088" y="4516795"/>
            <a:ext cx="3411537" cy="904251"/>
          </a:xfrm>
          <a:prstGeom prst="rect">
            <a:avLst/>
          </a:prstGeom>
        </p:spPr>
        <p:txBody>
          <a:bodyPr tIns="0" anchor="ctr"/>
          <a:lstStyle>
            <a:lvl1pPr marL="400050" indent="-400050">
              <a:buClr>
                <a:schemeClr val="accent4"/>
              </a:buClr>
              <a:buSzPct val="150000"/>
              <a:buFont typeface="Franklin Gothic Medium" panose="020B0603020102020204" pitchFamily="34" charset="0"/>
              <a:buChar char="●"/>
              <a:defRPr sz="2000">
                <a:solidFill>
                  <a:srgbClr val="5B5B5B"/>
                </a:solidFill>
                <a:latin typeface="+mj-lt"/>
              </a:defRPr>
            </a:lvl1pPr>
            <a:lvl2pPr marL="4000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5B5B5B"/>
              </a:buClr>
              <a:buSzPct val="90000"/>
              <a:buFont typeface="Franklin Gothic Medium" panose="020B0603020102020204" pitchFamily="34" charset="0"/>
              <a:buNone/>
              <a:tabLst/>
              <a:defRPr sz="1400" b="0">
                <a:solidFill>
                  <a:srgbClr val="5B5B5B"/>
                </a:solidFill>
              </a:defRPr>
            </a:lvl2pPr>
          </a:lstStyle>
          <a:p>
            <a:pPr>
              <a:buClr>
                <a:schemeClr val="accent3"/>
              </a:buClr>
            </a:pPr>
            <a:r>
              <a:rPr lang="en-US" dirty="0"/>
              <a:t>Value 3</a:t>
            </a:r>
          </a:p>
          <a:p>
            <a:pPr marL="401638" lvl="1">
              <a:buClr>
                <a:schemeClr val="accent3"/>
              </a:buClr>
            </a:pPr>
            <a:r>
              <a:rPr lang="en-US" dirty="0"/>
              <a:t>Use the bulleted list dropdown to customize the 1 key color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8FF521D-3851-2A0C-3AC0-3249FBE4428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55100" y="5523087"/>
            <a:ext cx="6548067" cy="3236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rgbClr val="39892F"/>
                </a:solidFill>
              </a:defRPr>
            </a:lvl1pPr>
            <a:lvl2pPr marL="234950" indent="0">
              <a:buNone/>
              <a:defRPr/>
            </a:lvl2pPr>
            <a:lvl3pPr marL="471487" indent="0">
              <a:buNone/>
              <a:defRPr/>
            </a:lvl3pPr>
            <a:lvl4pPr marL="695325" indent="0">
              <a:buNone/>
              <a:defRPr/>
            </a:lvl4pPr>
            <a:lvl5pPr marL="920750" indent="0">
              <a:buNone/>
              <a:defRPr/>
            </a:lvl5pPr>
          </a:lstStyle>
          <a:p>
            <a:pPr lvl="0"/>
            <a:r>
              <a:rPr lang="en-US" dirty="0"/>
              <a:t>Chart caption limit two lines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F1C1F6-408C-770A-9FE3-5C29D23A92C8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7CFD4348-87AE-2032-EAD4-E90478C37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FBCD2-BBF9-4069-4653-27E985909B0B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1: 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501296-BCDA-3245-52FC-7939D452C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1"/>
          <a:stretch/>
        </p:blipFill>
        <p:spPr>
          <a:xfrm>
            <a:off x="0" y="0"/>
            <a:ext cx="12192000" cy="6240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745D45-7278-97B6-B3CC-20F5E3051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00"/>
          <a:stretch/>
        </p:blipFill>
        <p:spPr>
          <a:xfrm>
            <a:off x="0" y="0"/>
            <a:ext cx="12192000" cy="6240832"/>
          </a:xfrm>
          <a:prstGeom prst="rect">
            <a:avLst/>
          </a:prstGeom>
          <a:noFill/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4920D6-4ACE-9214-74CF-DC6000BE8D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156521"/>
            <a:ext cx="7186067" cy="87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spc="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1-2 sentences as a sub header here and keep it short and simple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B015DC-75E2-B1B9-A44C-A63E9A93B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942031"/>
            <a:ext cx="5489890" cy="3651522"/>
          </a:xfrm>
        </p:spPr>
        <p:txBody>
          <a:bodyPr rIns="0" anchor="b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bold, short sentence; limit four lines of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582E29-6EFC-E643-3381-52386CC41C21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179F672-0DE5-CBC4-AB0D-81DCDDE400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01CFD-090E-64CB-080C-70195279EB51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9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2: 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501296-BCDA-3245-52FC-7939D452C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53"/>
          <a:stretch/>
        </p:blipFill>
        <p:spPr>
          <a:xfrm>
            <a:off x="0" y="0"/>
            <a:ext cx="12192000" cy="6240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745D45-7278-97B6-B3CC-20F5E3051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00"/>
          <a:stretch/>
        </p:blipFill>
        <p:spPr>
          <a:xfrm>
            <a:off x="-3175" y="0"/>
            <a:ext cx="12192000" cy="6240832"/>
          </a:xfrm>
          <a:prstGeom prst="rect">
            <a:avLst/>
          </a:prstGeom>
          <a:noFill/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4920D6-4ACE-9214-74CF-DC6000BE8D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156521"/>
            <a:ext cx="7186067" cy="87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spc="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1-2 sentences as a sub header here and keep it short and simple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21D9823F-120E-6CD2-2B62-DB3B0BAA9B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942031"/>
            <a:ext cx="5489890" cy="3651522"/>
          </a:xfrm>
        </p:spPr>
        <p:txBody>
          <a:bodyPr rIns="0" anchor="b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bold, short sentence; limit four lines of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7C753A-7E9E-B7C2-3DD2-6520E653C37D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414C544-870E-DDD3-6A04-87459DEA2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1DF4CE-3313-9EE1-0894-80D1B54B1A73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2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3: 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501296-BCDA-3245-52FC-7939D452C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523"/>
          <a:stretch/>
        </p:blipFill>
        <p:spPr>
          <a:xfrm flipH="1">
            <a:off x="-3175" y="0"/>
            <a:ext cx="12192000" cy="6240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745D45-7278-97B6-B3CC-20F5E3051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00"/>
          <a:stretch/>
        </p:blipFill>
        <p:spPr>
          <a:xfrm>
            <a:off x="-3175" y="0"/>
            <a:ext cx="12192000" cy="6240832"/>
          </a:xfrm>
          <a:prstGeom prst="rect">
            <a:avLst/>
          </a:prstGeom>
          <a:noFill/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4920D6-4ACE-9214-74CF-DC6000BE8D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5156521"/>
            <a:ext cx="7187184" cy="87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spc="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1-2 sentences as a sub header here and keep it short and simple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7706D41-D7FC-E8BE-CEB2-80B6AA623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942031"/>
            <a:ext cx="5489890" cy="3651522"/>
          </a:xfrm>
        </p:spPr>
        <p:txBody>
          <a:bodyPr rIns="0" anchor="b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bold, short sentence; limit four lines of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32C29-5440-51CE-832A-18CB092E3C55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D60DA36-7D06-2DA9-0853-08CC0981C4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86949-6AD8-951E-2D93-ED36BDC15FF0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1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4: 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501296-BCDA-3245-52FC-7939D452C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65"/>
          <a:stretch/>
        </p:blipFill>
        <p:spPr>
          <a:xfrm>
            <a:off x="0" y="0"/>
            <a:ext cx="12192000" cy="6240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745D45-7278-97B6-B3CC-20F5E3051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00"/>
          <a:stretch/>
        </p:blipFill>
        <p:spPr>
          <a:xfrm>
            <a:off x="0" y="0"/>
            <a:ext cx="12192000" cy="6240832"/>
          </a:xfrm>
          <a:prstGeom prst="rect">
            <a:avLst/>
          </a:prstGeom>
          <a:noFill/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4920D6-4ACE-9214-74CF-DC6000BE8D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156521"/>
            <a:ext cx="7186067" cy="87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spc="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1-2 sentences as a sub header here and keep it short and simple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FF18CA1B-AFC5-58DA-4D8E-2A89074E5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942031"/>
            <a:ext cx="5489890" cy="3651522"/>
          </a:xfrm>
        </p:spPr>
        <p:txBody>
          <a:bodyPr rIns="0" anchor="b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bold, short sentence; limit four lines of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AA795-FAF7-893E-3AF4-2A6BEBC3D2A1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8C3B2DC-A7CE-41BB-B355-449121D6C5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3D3E76-50D6-45A7-E409-F576DCC697E6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2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 5: 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501296-BCDA-3245-52FC-7939D452C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482"/>
          <a:stretch/>
        </p:blipFill>
        <p:spPr>
          <a:xfrm flipH="1">
            <a:off x="0" y="0"/>
            <a:ext cx="12192000" cy="6240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745D45-7278-97B6-B3CC-20F5E3051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00"/>
          <a:stretch/>
        </p:blipFill>
        <p:spPr>
          <a:xfrm>
            <a:off x="-3175" y="0"/>
            <a:ext cx="12192000" cy="6240832"/>
          </a:xfrm>
          <a:prstGeom prst="rect">
            <a:avLst/>
          </a:prstGeom>
          <a:noFill/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4920D6-4ACE-9214-74CF-DC6000BE8D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156521"/>
            <a:ext cx="7186067" cy="87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spc="5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1-2 sentences as a sub header here and keep it short and simple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FC915B0-C96D-38A9-8121-CAA9E6180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942031"/>
            <a:ext cx="5489890" cy="3651522"/>
          </a:xfrm>
        </p:spPr>
        <p:txBody>
          <a:bodyPr rIns="0" anchor="b">
            <a:norm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bold, short sentence; limit four lines of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DDAA2-3838-13FE-A64C-BB494521ED07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71776EC-FD62-FA22-1628-AFEC92900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63452-50AB-16C7-D99F-85C69939FA17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78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: 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77DB72-7545-1E3C-5FEB-EFA633F11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" b="8986"/>
          <a:stretch/>
        </p:blipFill>
        <p:spPr>
          <a:xfrm>
            <a:off x="0" y="0"/>
            <a:ext cx="12192000" cy="624083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4920D6-4ACE-9214-74CF-DC6000BE8D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984" y="5156521"/>
            <a:ext cx="7183303" cy="87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1-2 sentences as a sub header here and keep it short and simple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75A4F5-D85D-A7F0-D6AF-90CD98A0CB21}"/>
              </a:ext>
            </a:extLst>
          </p:cNvPr>
          <p:cNvSpPr txBox="1"/>
          <p:nvPr userDrawn="1"/>
        </p:nvSpPr>
        <p:spPr>
          <a:xfrm>
            <a:off x="-731520" y="1486894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1869D17-6A36-91D3-4073-7458B83AF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942031"/>
            <a:ext cx="5489890" cy="3651522"/>
          </a:xfrm>
        </p:spPr>
        <p:txBody>
          <a:bodyPr rIns="0"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bold, short sentence; limit four lines of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96828-D261-CDC2-DA65-6BFB67120CF2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9F977A2-0B4C-8FAE-5195-E1815FAD3E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C96173-A4A0-E274-1FFE-C3A83740EFF9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5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: PH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DAA87A-8479-5DE2-3663-63511FE85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139"/>
          <a:stretch/>
        </p:blipFill>
        <p:spPr>
          <a:xfrm>
            <a:off x="0" y="0"/>
            <a:ext cx="12192000" cy="6240832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4920D6-4ACE-9214-74CF-DC6000BE8D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5156521"/>
            <a:ext cx="7187184" cy="87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spc="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1-2 sentences as a sub header here and keep it short and simple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A59D32F1-B68F-6C93-1C37-A8DD45A57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942031"/>
            <a:ext cx="5489890" cy="3651522"/>
          </a:xfrm>
        </p:spPr>
        <p:txBody>
          <a:bodyPr rIns="0" anchor="b">
            <a:normAutofit/>
          </a:bodyPr>
          <a:lstStyle>
            <a:lvl1pPr marL="0" indent="0">
              <a:lnSpc>
                <a:spcPct val="100000"/>
              </a:lnSpc>
              <a:tabLst>
                <a:tab pos="4225925" algn="l"/>
              </a:tabLs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a bold, short sentence; limit four lines of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4621D-A46B-3675-30E3-2EA6C2F11668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89316E2-1EB8-904A-559A-5E943A5E6A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DBCD8E-1E50-1F7E-0D00-B9D67CF886C1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3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: PHP">
    <p:bg>
      <p:bgPr>
        <a:solidFill>
          <a:srgbClr val="398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6CD8D-F8E6-7A3D-735D-76D57EB04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" y="0"/>
            <a:ext cx="12188952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26297C-9217-21AA-42E8-5489FC2EB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12" y="3429000"/>
            <a:ext cx="5524499" cy="2072148"/>
          </a:xfrm>
          <a:prstGeom prst="rect">
            <a:avLst/>
          </a:prstGeom>
        </p:spPr>
        <p:txBody>
          <a:bodyPr lIns="0" tIns="182880" rIns="0" bIns="0" anchor="t" anchorCtr="0">
            <a:normAutofit/>
          </a:bodyPr>
          <a:lstStyle>
            <a:lvl1pPr>
              <a:lnSpc>
                <a:spcPts val="5200"/>
              </a:lnSpc>
              <a:defRPr sz="48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Title Slide for Non-Image, Limit Three Lines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A6EA2B8-ED65-DAF6-9B44-1DFF56933F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612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rm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1600" b="1">
                <a:solidFill>
                  <a:schemeClr val="accent6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Subtitle optional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62ADE37-1C58-BAF6-5047-96140A648A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374" y="6045024"/>
            <a:ext cx="5521325" cy="234175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marL="0" indent="0">
              <a:lnSpc>
                <a:spcPts val="2300"/>
              </a:lnSpc>
              <a:spcAft>
                <a:spcPts val="0"/>
              </a:spcAft>
              <a:buNone/>
              <a:defRPr sz="1200" b="0">
                <a:solidFill>
                  <a:schemeClr val="accent6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30DC9-E6AA-33AF-4FFC-12786DBCD8F0}"/>
              </a:ext>
            </a:extLst>
          </p:cNvPr>
          <p:cNvSpPr txBox="1"/>
          <p:nvPr userDrawn="1"/>
        </p:nvSpPr>
        <p:spPr>
          <a:xfrm>
            <a:off x="456831" y="6331843"/>
            <a:ext cx="2534478" cy="2208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800" b="0" i="0" dirty="0">
                <a:solidFill>
                  <a:schemeClr val="tx2"/>
                </a:solidFill>
                <a:latin typeface="+mn-lt"/>
              </a:rPr>
              <a:t>© 2023 Private and Confidential</a:t>
            </a: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20FF7377-C5B4-9C20-7638-08FC757B03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9220" y="154076"/>
            <a:ext cx="3056650" cy="13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32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: PHP">
    <p:bg>
      <p:bgPr>
        <a:solidFill>
          <a:srgbClr val="F4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CF27-4D0F-2B61-E191-13D9B658E983}"/>
              </a:ext>
            </a:extLst>
          </p:cNvPr>
          <p:cNvSpPr txBox="1">
            <a:spLocks/>
          </p:cNvSpPr>
          <p:nvPr userDrawn="1"/>
        </p:nvSpPr>
        <p:spPr>
          <a:xfrm>
            <a:off x="1523603" y="2343468"/>
            <a:ext cx="9141619" cy="2153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b="1" i="0" kern="1200" spc="200" baseline="0">
                <a:solidFill>
                  <a:schemeClr val="bg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598" b="1" i="0" u="none" strike="noStrike" kern="1200" cap="none" spc="200" normalizeH="0" baseline="0" noProof="0" dirty="0">
              <a:ln>
                <a:noFill/>
              </a:ln>
              <a:solidFill>
                <a:srgbClr val="EAECEF"/>
              </a:solidFill>
              <a:effectLst/>
              <a:uLnTx/>
              <a:uFillTx/>
              <a:latin typeface="Franklin Gothic Heavy" panose="020B0603020102020204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BE9B7-8F44-799A-2F07-B35A235F5552}"/>
              </a:ext>
            </a:extLst>
          </p:cNvPr>
          <p:cNvSpPr txBox="1"/>
          <p:nvPr userDrawn="1"/>
        </p:nvSpPr>
        <p:spPr>
          <a:xfrm>
            <a:off x="1680317" y="4092997"/>
            <a:ext cx="882819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7E7"/>
              </a:buClr>
              <a:buSzPct val="100000"/>
              <a:buFontTx/>
              <a:buNone/>
              <a:tabLst/>
              <a:defRPr/>
            </a:pPr>
            <a:r>
              <a:rPr lang="en-US" sz="4399" b="1" i="0" kern="1200" spc="2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2D5B477-C415-623D-891C-BBE7B3875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2581" y="856726"/>
            <a:ext cx="5043661" cy="2157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8E8C01-3A58-2316-F389-8E982823954D}"/>
              </a:ext>
            </a:extLst>
          </p:cNvPr>
          <p:cNvSpPr txBox="1"/>
          <p:nvPr userDrawn="1"/>
        </p:nvSpPr>
        <p:spPr>
          <a:xfrm>
            <a:off x="4591237" y="6377209"/>
            <a:ext cx="30063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0" baseline="0" dirty="0">
                <a:solidFill>
                  <a:schemeClr val="bg2"/>
                </a:solidFill>
              </a:rPr>
              <a:t>© 2023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646676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: PHP">
    <p:bg>
      <p:bgPr>
        <a:solidFill>
          <a:srgbClr val="F4F0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642A2-8111-0B05-0C7C-8AC9111F997B}"/>
              </a:ext>
            </a:extLst>
          </p:cNvPr>
          <p:cNvSpPr txBox="1"/>
          <p:nvPr userDrawn="1"/>
        </p:nvSpPr>
        <p:spPr>
          <a:xfrm>
            <a:off x="1680317" y="3366451"/>
            <a:ext cx="88281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57E7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3199" b="1" i="0" kern="1200" spc="2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We all deserve True 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9794F-B0EE-6B24-6A93-553EFA0F86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1026" y="4529138"/>
            <a:ext cx="6246773" cy="423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Name </a:t>
            </a:r>
            <a:r>
              <a:rPr lang="en-US" dirty="0" err="1"/>
              <a:t>Name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5762608-986D-36EF-A605-37E1D09AD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1026" y="4885688"/>
            <a:ext cx="6246773" cy="423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email@email.org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C92FD92-BF92-4B70-DE12-3B7079AB19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71026" y="5236032"/>
            <a:ext cx="6246773" cy="423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XXX-XXX-XXXX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335F9-F41B-BF97-1205-2511534253CB}"/>
              </a:ext>
            </a:extLst>
          </p:cNvPr>
          <p:cNvSpPr txBox="1"/>
          <p:nvPr userDrawn="1"/>
        </p:nvSpPr>
        <p:spPr>
          <a:xfrm>
            <a:off x="4591237" y="6377209"/>
            <a:ext cx="30063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0" baseline="0" dirty="0">
                <a:solidFill>
                  <a:schemeClr val="tx2"/>
                </a:solidFill>
              </a:rPr>
              <a:t>© 2023 Private &amp; Confidential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B34A5CF-1964-EBAC-CA2B-F5E76CD40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72581" y="856726"/>
            <a:ext cx="5043661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24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_Slide_OPT-A-Navy">
  <p:cSld name="Standard_Slide_OPT-A-Nav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511933" y="512067"/>
            <a:ext cx="8863291" cy="5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 Black"/>
              <a:buNone/>
              <a:defRPr sz="3466" b="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5368"/>
              </a:buClr>
              <a:buSzPts val="1400"/>
              <a:buNone/>
              <a:defRPr>
                <a:solidFill>
                  <a:srgbClr val="0053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5368"/>
              </a:buClr>
              <a:buSzPts val="1400"/>
              <a:buNone/>
              <a:defRPr>
                <a:solidFill>
                  <a:srgbClr val="0053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5368"/>
              </a:buClr>
              <a:buSzPts val="1400"/>
              <a:buNone/>
              <a:defRPr>
                <a:solidFill>
                  <a:srgbClr val="0053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5368"/>
              </a:buClr>
              <a:buSzPts val="1400"/>
              <a:buNone/>
              <a:defRPr>
                <a:solidFill>
                  <a:srgbClr val="0053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5368"/>
              </a:buClr>
              <a:buSzPts val="1400"/>
              <a:buNone/>
              <a:defRPr>
                <a:solidFill>
                  <a:srgbClr val="0053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5368"/>
              </a:buClr>
              <a:buSzPts val="1400"/>
              <a:buNone/>
              <a:defRPr>
                <a:solidFill>
                  <a:srgbClr val="0053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5368"/>
              </a:buClr>
              <a:buSzPts val="1400"/>
              <a:buNone/>
              <a:defRPr>
                <a:solidFill>
                  <a:srgbClr val="0053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5368"/>
              </a:buClr>
              <a:buSzPts val="1400"/>
              <a:buNone/>
              <a:defRPr>
                <a:solidFill>
                  <a:srgbClr val="00536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511936" y="2762467"/>
            <a:ext cx="5510565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697"/>
              </a:buClr>
              <a:buSzPts val="1400"/>
              <a:buFont typeface="Roboto"/>
              <a:buNone/>
              <a:defRPr b="1">
                <a:solidFill>
                  <a:srgbClr val="00769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2"/>
          </p:nvPr>
        </p:nvSpPr>
        <p:spPr>
          <a:xfrm>
            <a:off x="511936" y="3205367"/>
            <a:ext cx="5510565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66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411" y="6420962"/>
            <a:ext cx="627106" cy="16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11660555" y="6243367"/>
            <a:ext cx="46427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1600">
                <a:solidFill>
                  <a:srgbClr val="9E9E9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30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A412916-8B1C-A869-750C-29123B00D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PHP Title Only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23977-2802-3073-A697-1727F1027E6C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D4255A0-A74B-430F-7EA0-FC7453816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0C586-6050-7C48-4738-F5FE8E5C58CC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5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0C24781-7FE3-B3AB-A1C8-740D8329F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  <a:prstGeom prst="rect">
            <a:avLst/>
          </a:prstGeom>
        </p:spPr>
        <p:txBody>
          <a:bodyPr rIns="0"/>
          <a:lstStyle/>
          <a:p>
            <a:r>
              <a:rPr lang="en-US" dirty="0"/>
              <a:t>PHP One Column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8A4400F-69F5-9586-8760-9FB4C8114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0B4959-68B6-0695-5103-3AD87C081CC1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F4CEE-92A7-B526-7E7A-24C81FBA94E6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E3D9214-9AAB-B4C0-A8AC-DEB0998177E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1962" y="1565275"/>
            <a:ext cx="11260135" cy="4338568"/>
          </a:xfr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  <a:lvl5pPr marL="577850" indent="0">
              <a:buFontTx/>
              <a:buNone/>
              <a:defRPr sz="1200"/>
            </a:lvl5pPr>
            <a:lvl6pPr>
              <a:defRPr sz="2000"/>
            </a:lvl6pPr>
            <a:lvl7pPr>
              <a:defRPr sz="1200"/>
            </a:lvl7pPr>
            <a:lvl8pPr>
              <a:defRPr sz="2000"/>
            </a:lvl8pPr>
            <a:lvl9pPr marL="344488" indent="0">
              <a:buNone/>
              <a:defRPr sz="1000"/>
            </a:lvl9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687388" lvl="8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0" lvl="4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6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CBEF192-E446-AB5A-C3AB-AD2654879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PHP Two Column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43321-9345-9355-02FF-8FDB43BE3C07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2E87340-97A0-2419-76AC-3F1895127C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CA1E6B-BBB7-21A0-4B30-BD6BFDC86A58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CD61C1A-1D47-21D7-09D9-2A87A3B7D9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1963" y="1565275"/>
            <a:ext cx="5486400" cy="4281488"/>
          </a:xfrm>
        </p:spPr>
        <p:txBody>
          <a:bodyPr/>
          <a:lstStyle>
            <a:lvl1pPr marL="0" indent="0" algn="l">
              <a:buClr>
                <a:srgbClr val="595959"/>
              </a:buClr>
              <a:buFont typeface="Arial" panose="020B0604020202020204" pitchFamily="34" charset="0"/>
              <a:buNone/>
              <a:defRPr/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 sz="1600"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 sz="1600"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4B14BA0-C7B0-7819-F12E-9AFA097C9CE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36598" y="1565274"/>
            <a:ext cx="5486400" cy="4281487"/>
          </a:xfr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8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76124D9-F734-48CA-956F-2ED669C77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PHP Three Column </a:t>
            </a:r>
            <a:br>
              <a:rPr lang="en-US" dirty="0"/>
            </a:br>
            <a:r>
              <a:rPr lang="en-US" dirty="0"/>
              <a:t>Limit Two Lines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F9A61B-58E3-812D-35CD-14828AEC728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60375" y="1565275"/>
            <a:ext cx="3567113" cy="4281488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A73B5B-C728-EB70-5F88-C4A3E2B892D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308474" y="1565275"/>
            <a:ext cx="3567113" cy="4281488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1A156B9-CAB2-F3A7-4689-0F5B0F3E7367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56572" y="1565275"/>
            <a:ext cx="3567113" cy="4281488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D3FA2-9128-6E0E-9EE2-D01A114DAC7D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8E67665-AA5B-1CEE-D93B-166485819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66E879-061B-6236-D088-A0BFDC6D3FFE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6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1 Columns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B2702-CA74-3B45-C8D4-363E21BE2C07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894A2B81-9D2C-4EDA-A557-05CE1EA2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BDD62678-9E13-F98A-1835-F6D087099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</p:spPr>
        <p:txBody>
          <a:bodyPr/>
          <a:lstStyle/>
          <a:p>
            <a:r>
              <a:rPr lang="en-US" dirty="0"/>
              <a:t>PHP One Column with Intro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8A591522-B40E-577C-122E-3479E83F2BB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0374" y="2370138"/>
            <a:ext cx="11261724" cy="3476625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1200"/>
              </a:spcBef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A08475D-67EE-44F4-50D6-EE18BAE91F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373" y="1539875"/>
            <a:ext cx="11261725" cy="6143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39892F"/>
                </a:solidFill>
              </a:defRPr>
            </a:lvl1pPr>
          </a:lstStyle>
          <a:p>
            <a:pPr lvl="0"/>
            <a:r>
              <a:rPr lang="en-US" dirty="0"/>
              <a:t>Intro/subhead text limit two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66E27-17C2-E249-09A6-5E0E600461E9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8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2 Columns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FED968A-D94B-9163-CA04-9CFD184EF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PHP Two Column with Intro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B388DFAF-95CA-98F2-82BD-0A96B027EEF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0375" y="2370138"/>
            <a:ext cx="5486400" cy="347662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9D0B72F8-7C0A-8A1E-1E52-75E3FE78EBB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35698" y="2370138"/>
            <a:ext cx="5486400" cy="347662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811C35E-36C3-6C57-931C-6E5153128E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373" y="1539875"/>
            <a:ext cx="11261725" cy="6143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39892F"/>
                </a:solidFill>
              </a:defRPr>
            </a:lvl1pPr>
          </a:lstStyle>
          <a:p>
            <a:pPr lvl="0"/>
            <a:r>
              <a:rPr lang="en-US" dirty="0"/>
              <a:t>Intro/subhead text limit two 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F8EAD-DA36-A2A1-3D6B-2865B6A369B4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2023 Private and Confidential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7130AF11-042A-61C9-4699-C32A5C0DF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87C7C-C32B-D63A-0A6E-A2C44CCA2484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3 Columns: PH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C1172D-A8D4-EAB6-C9C8-AA9EEA436A96}"/>
              </a:ext>
            </a:extLst>
          </p:cNvPr>
          <p:cNvSpPr txBox="1"/>
          <p:nvPr userDrawn="1"/>
        </p:nvSpPr>
        <p:spPr>
          <a:xfrm>
            <a:off x="9786797" y="6432562"/>
            <a:ext cx="1557196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2"/>
                </a:solidFill>
              </a:rPr>
              <a:t>© 2022 Private and Confidential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5200A99-79B2-B197-0660-1A95EC1E3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7578" y="6196264"/>
            <a:ext cx="1602858" cy="6858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61F9EF5F-B741-B011-E3CB-9A525815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2" y="460377"/>
            <a:ext cx="11261723" cy="876299"/>
          </a:xfrm>
        </p:spPr>
        <p:txBody>
          <a:bodyPr/>
          <a:lstStyle/>
          <a:p>
            <a:r>
              <a:rPr lang="en-US" dirty="0"/>
              <a:t>PHP Three Column with Intro </a:t>
            </a:r>
            <a:br>
              <a:rPr lang="en-US" dirty="0"/>
            </a:br>
            <a:r>
              <a:rPr lang="en-US" dirty="0"/>
              <a:t>Limit Two Lines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FEDE9985-DAAA-9257-4189-F9DC5DECE07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60375" y="2370138"/>
            <a:ext cx="3566160" cy="347662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535394E8-9084-2CE5-B29A-1F9AFAF0ACB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08156" y="2370138"/>
            <a:ext cx="3566160" cy="3474720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B89ABB-E586-0B4E-D46B-9C08243D15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373" y="1539875"/>
            <a:ext cx="11261725" cy="6143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39892F"/>
                </a:solidFill>
              </a:defRPr>
            </a:lvl1pPr>
          </a:lstStyle>
          <a:p>
            <a:pPr lvl="0"/>
            <a:r>
              <a:rPr lang="en-US" dirty="0"/>
              <a:t>Intro/subhead text limit two lines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23ABB738-8C94-DCAE-8A08-2794138EFCB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55938" y="2370138"/>
            <a:ext cx="3566160" cy="3474720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>
                <a:sym typeface="Wingdings" pitchFamily="2" charset="2"/>
              </a:defRPr>
            </a:lvl1pPr>
            <a:lvl2pPr marL="8001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2pPr>
            <a:lvl3pPr marL="12573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3pPr>
            <a:lvl4pPr marL="1714500" indent="-342900" algn="l">
              <a:buClr>
                <a:srgbClr val="595959"/>
              </a:buClr>
              <a:buFont typeface="Arial" panose="020B0604020202020204" pitchFamily="34" charset="0"/>
              <a:buChar char="•"/>
              <a:defRPr/>
            </a:lvl4pPr>
          </a:lstStyle>
          <a:p>
            <a:pPr marL="342900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800100" lvl="1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257300" lvl="2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marL="1714500" lvl="3" indent="-342900" algn="l"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</a:t>
            </a:r>
            <a:r>
              <a:rPr lang="en-US" sz="1400" dirty="0" err="1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puhing</a:t>
            </a:r>
            <a:r>
              <a:rPr lang="en-US" sz="1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← or → keys to change list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3664-E9B9-2034-876A-E29D1CA7D871}"/>
              </a:ext>
            </a:extLst>
          </p:cNvPr>
          <p:cNvSpPr txBox="1"/>
          <p:nvPr userDrawn="1"/>
        </p:nvSpPr>
        <p:spPr>
          <a:xfrm>
            <a:off x="11611174" y="6530329"/>
            <a:ext cx="536652" cy="23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E3D5677-3D20-0C46-8497-54D73E689044}" type="slidenum">
              <a:rPr lang="en-US" sz="800" smtClean="0">
                <a:solidFill>
                  <a:schemeClr val="tx2"/>
                </a:solidFill>
              </a:rPr>
              <a:pPr algn="l"/>
              <a:t>‹#›</a:t>
            </a:fld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8C773-5BC3-C84A-9D0E-9A61EA94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6A6B0-E31E-590E-7C0E-28D8868E0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63624"/>
            <a:ext cx="11263311" cy="4574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lvl="1"/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lvl="2"/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lvl="3"/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Click to add text. Hold Alt + Shift while pushing the ← or → keys to change list style</a:t>
            </a:r>
          </a:p>
          <a:p>
            <a:pPr lvl="4"/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0219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650" r:id="rId2"/>
    <p:sldLayoutId id="2147483750" r:id="rId3"/>
    <p:sldLayoutId id="2147483651" r:id="rId4"/>
    <p:sldLayoutId id="2147483751" r:id="rId5"/>
    <p:sldLayoutId id="2147483752" r:id="rId6"/>
    <p:sldLayoutId id="2147483767" r:id="rId7"/>
    <p:sldLayoutId id="2147483753" r:id="rId8"/>
    <p:sldLayoutId id="2147483768" r:id="rId9"/>
    <p:sldLayoutId id="2147483755" r:id="rId10"/>
    <p:sldLayoutId id="2147483761" r:id="rId11"/>
    <p:sldLayoutId id="2147483766" r:id="rId12"/>
    <p:sldLayoutId id="2147483758" r:id="rId13"/>
    <p:sldLayoutId id="2147483762" r:id="rId14"/>
    <p:sldLayoutId id="2147483763" r:id="rId15"/>
    <p:sldLayoutId id="2147483764" r:id="rId16"/>
    <p:sldLayoutId id="2147483765" r:id="rId17"/>
    <p:sldLayoutId id="2147483759" r:id="rId18"/>
    <p:sldLayoutId id="2147483760" r:id="rId19"/>
    <p:sldLayoutId id="2147483756" r:id="rId20"/>
    <p:sldLayoutId id="2147483757" r:id="rId21"/>
    <p:sldLayoutId id="2147483815" r:id="rId22"/>
  </p:sldLayoutIdLst>
  <p:hf hdr="0" dt="0"/>
  <p:txStyles>
    <p:titleStyle>
      <a:lvl1pPr algn="l" defTabSz="914309" rtl="0" eaLnBrk="1" latinLnBrk="0" hangingPunct="1">
        <a:lnSpc>
          <a:spcPts val="3600"/>
        </a:lnSpc>
        <a:spcBef>
          <a:spcPct val="0"/>
        </a:spcBef>
        <a:buNone/>
        <a:defRPr sz="3000" b="1" i="0" kern="1200" cap="none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309" rtl="0" eaLnBrk="1" fontAlgn="auto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rgbClr val="595959"/>
        </a:buClr>
        <a:buSzTx/>
        <a:buFont typeface="Arial" panose="020B0604020202020204" pitchFamily="34" charset="0"/>
        <a:buChar char="•"/>
        <a:tabLst/>
        <a:defRPr sz="2000" b="1" i="0" kern="1200">
          <a:solidFill>
            <a:srgbClr val="595959"/>
          </a:solidFill>
          <a:latin typeface="+mn-lt"/>
          <a:ea typeface="Verdana" panose="020B0604030504040204" pitchFamily="34" charset="0"/>
          <a:cs typeface="Arial" panose="020B0604020202020204" pitchFamily="34" charset="0"/>
          <a:sym typeface="Wingdings" pitchFamily="2" charset="2"/>
        </a:defRPr>
      </a:lvl1pPr>
      <a:lvl2pPr marL="800100" marR="0" indent="-342900" algn="l" defTabSz="914309" rtl="0" eaLnBrk="1" fontAlgn="auto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rgbClr val="595959"/>
        </a:buClr>
        <a:buSzTx/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309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tabLst/>
        <a:defRPr sz="1600" b="0" i="0" kern="1200" baseline="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1714500" indent="-342900" algn="l" defTabSz="914309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rgbClr val="595959"/>
        </a:buClr>
        <a:buFont typeface="Arial" panose="020B0604020202020204" pitchFamily="34" charset="0"/>
        <a:buChar char="•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920750" indent="0" algn="l" defTabSz="914309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Tx/>
        <a:buFontTx/>
        <a:buNone/>
        <a:tabLst/>
        <a:defRPr sz="1200" b="0" i="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2"/>
        </a:buClr>
        <a:buFont typeface="+mj-lt"/>
        <a:buAutoNum type="arabicPeriod"/>
        <a:defRPr sz="1800" b="0" i="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6pPr>
      <a:lvl7pPr marL="514327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7pPr>
      <a:lvl8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2"/>
        </a:buClr>
        <a:buFont typeface="+mj-lt"/>
        <a:buAutoNum type="arabicPeriod"/>
        <a:defRPr sz="1800" b="0" i="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8pPr>
      <a:lvl9pPr marL="687388" indent="-228600" algn="l" defTabSz="914309" rtl="0" eaLnBrk="1" latinLnBrk="0" hangingPunct="1">
        <a:lnSpc>
          <a:spcPct val="150000"/>
        </a:lnSpc>
        <a:spcBef>
          <a:spcPts val="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908" userDrawn="1">
          <p15:clr>
            <a:srgbClr val="F26B43"/>
          </p15:clr>
        </p15:guide>
        <p15:guide id="18" pos="7385" userDrawn="1">
          <p15:clr>
            <a:srgbClr val="F26B43"/>
          </p15:clr>
        </p15:guide>
        <p15:guide id="19" orient="horz" pos="986" userDrawn="1">
          <p15:clr>
            <a:srgbClr val="F26B43"/>
          </p15:clr>
        </p15:guide>
        <p15:guide id="20" orient="horz" pos="4200" userDrawn="1">
          <p15:clr>
            <a:srgbClr val="F26B43"/>
          </p15:clr>
        </p15:guide>
        <p15:guide id="21" orient="horz" pos="4050" userDrawn="1">
          <p15:clr>
            <a:srgbClr val="F26B43"/>
          </p15:clr>
        </p15:guide>
        <p15:guide id="22" orient="horz" pos="842" userDrawn="1">
          <p15:clr>
            <a:srgbClr val="F26B43"/>
          </p15:clr>
        </p15:guide>
        <p15:guide id="23" pos="3768" userDrawn="1">
          <p15:clr>
            <a:srgbClr val="F26B43"/>
          </p15:clr>
        </p15:guide>
        <p15:guide id="24" pos="3839" userDrawn="1">
          <p15:clr>
            <a:srgbClr val="F26B43"/>
          </p15:clr>
        </p15:guide>
        <p15:guide id="25" orient="horz" pos="3928" userDrawn="1">
          <p15:clr>
            <a:srgbClr val="F26B43"/>
          </p15:clr>
        </p15:guide>
        <p15:guide id="26" orient="horz" pos="290" userDrawn="1">
          <p15:clr>
            <a:srgbClr val="F26B43"/>
          </p15:clr>
        </p15:guide>
        <p15:guide id="27" pos="290" userDrawn="1">
          <p15:clr>
            <a:srgbClr val="F26B43"/>
          </p15:clr>
        </p15:guide>
        <p15:guide id="32" pos="2707" userDrawn="1">
          <p15:clr>
            <a:srgbClr val="F26B43"/>
          </p15:clr>
        </p15:guide>
        <p15:guide id="33" pos="2562" userDrawn="1">
          <p15:clr>
            <a:srgbClr val="F26B43"/>
          </p15:clr>
        </p15:guide>
        <p15:guide id="34" pos="4975" userDrawn="1">
          <p15:clr>
            <a:srgbClr val="F26B43"/>
          </p15:clr>
        </p15:guide>
        <p15:guide id="35" pos="5117" userDrawn="1">
          <p15:clr>
            <a:srgbClr val="F26B43"/>
          </p15:clr>
        </p15:guide>
        <p15:guide id="36" orient="horz" pos="37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providencehealthplan.com/pebb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rovidencehealthplan.com/findaprovider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providencehealthplan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videncehealthplan.com/pebb" TargetMode="External"/><Relationship Id="rId3" Type="http://schemas.openxmlformats.org/officeDocument/2006/relationships/hyperlink" Target="https://myprovidence.healthtrioconnect.com/app/index.page?_ga=2.60097711.32402612.1587398931-1769854928.1549396178&amp;pk_vid=e7d288aceadd1e581587423090194e0d" TargetMode="External"/><Relationship Id="rId7" Type="http://schemas.openxmlformats.org/officeDocument/2006/relationships/image" Target="../media/image28.png"/><Relationship Id="rId2" Type="http://schemas.microsoft.com/office/2018/10/relationships/comments" Target="../comments/modernComment_221_58AD08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rovidencehealthplan.com/public-employees-benefits-board-pebb/wellness-resources" TargetMode="External"/><Relationship Id="rId5" Type="http://schemas.openxmlformats.org/officeDocument/2006/relationships/hyperlink" Target="http://phppd.providence.org/" TargetMode="External"/><Relationship Id="rId4" Type="http://schemas.openxmlformats.org/officeDocument/2006/relationships/hyperlink" Target="https://www.providencehealthplan.com/public-employees-benefits-board-pebb/pharmacy-resourc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providencehealthplan.com/findaprovide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dencehealthplan.com/findaprovider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yprovidence.healthtrioconnect.com/app/index.page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ahealth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hyperlink" Target="http://www.providencehealthplan.com/PEBB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videncehealthplan.com/PEBB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videncehealthplan.com/pebb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DF06-5D31-9D1F-5A3C-AFF3BD04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315986"/>
            <a:ext cx="7558230" cy="20721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Welcome to Providence Health Plan’s presentation on your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1315E-8770-7FA2-D970-94CE60FB3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Available January 1 of 2024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68ECDF-139A-C5A5-EDFE-F0EF84D243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58" y="1212281"/>
            <a:ext cx="2030415" cy="10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5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Prescription drug coverage</a:t>
            </a:r>
            <a:endParaRPr lang="en-US" spc="4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E525AEE-5BC7-857F-DAA8-A023D8A18315}"/>
              </a:ext>
            </a:extLst>
          </p:cNvPr>
          <p:cNvSpPr txBox="1">
            <a:spLocks/>
          </p:cNvSpPr>
          <p:nvPr/>
        </p:nvSpPr>
        <p:spPr>
          <a:xfrm>
            <a:off x="461963" y="1565276"/>
            <a:ext cx="5198608" cy="9417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/>
              <a:t>Prescription drug benefits do not apply to medical deductible or medical out-of-pocket maximum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5C9B6C1-073D-009A-819E-53FDF4528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252751"/>
              </p:ext>
            </p:extLst>
          </p:nvPr>
        </p:nvGraphicFramePr>
        <p:xfrm>
          <a:off x="461962" y="3089912"/>
          <a:ext cx="9844411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535">
                  <a:extLst>
                    <a:ext uri="{9D8B030D-6E8A-4147-A177-3AD203B41FA5}">
                      <a16:colId xmlns:a16="http://schemas.microsoft.com/office/drawing/2014/main" val="2192869599"/>
                    </a:ext>
                  </a:extLst>
                </a:gridCol>
                <a:gridCol w="1555073">
                  <a:extLst>
                    <a:ext uri="{9D8B030D-6E8A-4147-A177-3AD203B41FA5}">
                      <a16:colId xmlns:a16="http://schemas.microsoft.com/office/drawing/2014/main" val="2547754869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val="2245936328"/>
                    </a:ext>
                  </a:extLst>
                </a:gridCol>
                <a:gridCol w="1994535">
                  <a:extLst>
                    <a:ext uri="{9D8B030D-6E8A-4147-A177-3AD203B41FA5}">
                      <a16:colId xmlns:a16="http://schemas.microsoft.com/office/drawing/2014/main" val="1550075322"/>
                    </a:ext>
                  </a:extLst>
                </a:gridCol>
                <a:gridCol w="1329464">
                  <a:extLst>
                    <a:ext uri="{9D8B030D-6E8A-4147-A177-3AD203B41FA5}">
                      <a16:colId xmlns:a16="http://schemas.microsoft.com/office/drawing/2014/main" val="2656642490"/>
                    </a:ext>
                  </a:extLst>
                </a:gridCol>
                <a:gridCol w="1518834">
                  <a:extLst>
                    <a:ext uri="{9D8B030D-6E8A-4147-A177-3AD203B41FA5}">
                      <a16:colId xmlns:a16="http://schemas.microsoft.com/office/drawing/2014/main" val="2704773980"/>
                    </a:ext>
                  </a:extLst>
                </a:gridCol>
              </a:tblGrid>
              <a:tr h="1205867"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+mj-lt"/>
                        </a:rPr>
                        <a:t>Drug Coverage 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j-lt"/>
                        </a:rPr>
                        <a:t>All participating &amp; preferred retail pharmacies</a:t>
                      </a:r>
                    </a:p>
                    <a:p>
                      <a:pPr algn="ctr"/>
                      <a:r>
                        <a:rPr lang="en-US" sz="1000" b="1" i="0" dirty="0">
                          <a:latin typeface="+mj-lt"/>
                        </a:rPr>
                        <a:t>(up to a 30-day supply)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j-lt"/>
                        </a:rPr>
                        <a:t>All mail order &amp; preferred retail pharmacies</a:t>
                      </a:r>
                    </a:p>
                    <a:p>
                      <a:pPr algn="ctr"/>
                      <a:r>
                        <a:rPr lang="en-US" sz="1000" b="1" i="0" dirty="0">
                          <a:latin typeface="+mj-lt"/>
                        </a:rPr>
                        <a:t>(up to a 90-day supply of maintenance prescriptions)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j-lt"/>
                        </a:rPr>
                        <a:t>All participating specialty pharmacies</a:t>
                      </a:r>
                    </a:p>
                    <a:p>
                      <a:pPr algn="ctr"/>
                      <a:r>
                        <a:rPr lang="en-US" sz="1000" b="1" i="0" dirty="0">
                          <a:latin typeface="+mj-lt"/>
                        </a:rPr>
                        <a:t>(up to a 30-day supply of specialty drugs)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j-lt"/>
                        </a:rPr>
                        <a:t>Calendar year 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latin typeface="+mj-lt"/>
                        </a:rPr>
                        <a:t>Calendar year out-of-pocket maximum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64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Value 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Covered in 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Covered in full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Does not apply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Does not apply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18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Generic 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77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Brand name drug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7258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66DD8C-FCBC-729E-DE86-39A45CC8360E}"/>
              </a:ext>
            </a:extLst>
          </p:cNvPr>
          <p:cNvSpPr txBox="1"/>
          <p:nvPr/>
        </p:nvSpPr>
        <p:spPr>
          <a:xfrm>
            <a:off x="461962" y="5713756"/>
            <a:ext cx="10664190" cy="3587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dirty="0"/>
              <a:t>PEBB’s prescription drug lists (formularies) are available online: </a:t>
            </a:r>
            <a:r>
              <a:rPr lang="en-US" b="1" dirty="0">
                <a:solidFill>
                  <a:srgbClr val="39892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www.ProvidenceHealthPlan.com/PEBB </a:t>
            </a:r>
            <a:endParaRPr lang="en-US" b="1" dirty="0">
              <a:solidFill>
                <a:srgbClr val="39892F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3CF6929-4851-11E5-42B6-F20B7DB9AA22}"/>
              </a:ext>
            </a:extLst>
          </p:cNvPr>
          <p:cNvSpPr txBox="1">
            <a:spLocks/>
          </p:cNvSpPr>
          <p:nvPr/>
        </p:nvSpPr>
        <p:spPr>
          <a:xfrm>
            <a:off x="5895260" y="1565275"/>
            <a:ext cx="5198608" cy="8751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/>
              <a:t>PEBB’s Value Formulary includes a list of medications that are covered in full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A937D-72D3-1F45-C43D-E11C8C65E19B}"/>
              </a:ext>
            </a:extLst>
          </p:cNvPr>
          <p:cNvSpPr/>
          <p:nvPr/>
        </p:nvSpPr>
        <p:spPr>
          <a:xfrm>
            <a:off x="8797925" y="4317367"/>
            <a:ext cx="1508448" cy="1090932"/>
          </a:xfrm>
          <a:prstGeom prst="rect">
            <a:avLst/>
          </a:prstGeom>
          <a:solidFill>
            <a:srgbClr val="CD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78986-AD24-7223-BEF3-CE3F2EA46BED}"/>
              </a:ext>
            </a:extLst>
          </p:cNvPr>
          <p:cNvSpPr txBox="1"/>
          <p:nvPr/>
        </p:nvSpPr>
        <p:spPr>
          <a:xfrm>
            <a:off x="8794008" y="4564614"/>
            <a:ext cx="1520190" cy="72009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1200" dirty="0"/>
              <a:t>$1,000 per person</a:t>
            </a:r>
          </a:p>
          <a:p>
            <a:pPr algn="ctr"/>
            <a:r>
              <a:rPr lang="en-US" sz="1200" dirty="0"/>
              <a:t>$3,000 per family</a:t>
            </a:r>
          </a:p>
          <a:p>
            <a:pPr algn="ctr"/>
            <a:r>
              <a:rPr lang="en-US" sz="1200"/>
              <a:t>(3 or more)</a:t>
            </a:r>
            <a:endParaRPr lang="en-US" sz="1200" b="0" i="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386A0A-FB93-5CDE-6442-C772D3CB0E19}"/>
              </a:ext>
            </a:extLst>
          </p:cNvPr>
          <p:cNvSpPr/>
          <p:nvPr/>
        </p:nvSpPr>
        <p:spPr>
          <a:xfrm>
            <a:off x="7467601" y="4657725"/>
            <a:ext cx="1318582" cy="753749"/>
          </a:xfrm>
          <a:prstGeom prst="rect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A476F-A387-FCD6-4B0D-A8D36E4DDBAD}"/>
              </a:ext>
            </a:extLst>
          </p:cNvPr>
          <p:cNvSpPr txBox="1"/>
          <p:nvPr/>
        </p:nvSpPr>
        <p:spPr>
          <a:xfrm>
            <a:off x="7464426" y="4953000"/>
            <a:ext cx="1318582" cy="42695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 fontAlgn="ctr"/>
            <a:r>
              <a:rPr lang="en-US" sz="1200" dirty="0"/>
              <a:t>$50 per person</a:t>
            </a:r>
          </a:p>
          <a:p>
            <a:pPr algn="ctr" fontAlgn="ctr"/>
            <a:r>
              <a:rPr lang="en-US" sz="1200" dirty="0"/>
              <a:t>$150 per family</a:t>
            </a:r>
          </a:p>
          <a:p>
            <a:pPr algn="ctr" fontAlgn="ctr"/>
            <a:r>
              <a:rPr lang="en-US" sz="1200" dirty="0"/>
              <a:t>(3 or more)</a:t>
            </a: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751927-966D-32F2-E884-CC17BD98F030}"/>
              </a:ext>
            </a:extLst>
          </p:cNvPr>
          <p:cNvSpPr/>
          <p:nvPr/>
        </p:nvSpPr>
        <p:spPr>
          <a:xfrm>
            <a:off x="1871346" y="2768802"/>
            <a:ext cx="5593079" cy="321110"/>
          </a:xfrm>
          <a:prstGeom prst="rect">
            <a:avLst/>
          </a:prstGeom>
          <a:solidFill>
            <a:srgbClr val="39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Copay or Coinsurance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968379-D82D-0321-C20A-46990EA298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488" y="3876734"/>
            <a:ext cx="777944" cy="8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1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Providence Behavioral Health</a:t>
            </a:r>
            <a:endParaRPr lang="en-US" spc="4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E525AEE-5BC7-857F-DAA8-A023D8A18315}"/>
              </a:ext>
            </a:extLst>
          </p:cNvPr>
          <p:cNvSpPr txBox="1">
            <a:spLocks/>
          </p:cNvSpPr>
          <p:nvPr/>
        </p:nvSpPr>
        <p:spPr>
          <a:xfrm>
            <a:off x="461963" y="1565275"/>
            <a:ext cx="7234237" cy="5683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2400" dirty="0"/>
              <a:t>We're here for you when you need us.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BCF90C0-32A7-D96E-3869-763E8EFAE6A5}"/>
              </a:ext>
            </a:extLst>
          </p:cNvPr>
          <p:cNvSpPr txBox="1">
            <a:spLocks/>
          </p:cNvSpPr>
          <p:nvPr/>
        </p:nvSpPr>
        <p:spPr>
          <a:xfrm>
            <a:off x="461962" y="2222500"/>
            <a:ext cx="6689465" cy="3619499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0" dirty="0">
                <a:solidFill>
                  <a:srgbClr val="2C3F58"/>
                </a:solidFill>
              </a:rPr>
              <a:t>Enhanced behavioral health and substance use services to simplify the way you get whole self-care </a:t>
            </a:r>
          </a:p>
          <a:p>
            <a:r>
              <a:rPr lang="en-US" sz="2400" b="0" dirty="0">
                <a:solidFill>
                  <a:srgbClr val="2C3F58"/>
                </a:solidFill>
              </a:rPr>
              <a:t>24/7 access to a crisis-trained behavioral health and substance use service support team</a:t>
            </a:r>
          </a:p>
          <a:p>
            <a:endParaRPr lang="en-US" sz="2400" b="0" dirty="0">
              <a:solidFill>
                <a:srgbClr val="2C3F58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400" b="0" dirty="0">
                <a:solidFill>
                  <a:srgbClr val="2C3F58"/>
                </a:solidFill>
              </a:rPr>
              <a:t>Help is available 24 hours per day, 7 days per week: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600" b="0" dirty="0">
                <a:solidFill>
                  <a:srgbClr val="363436"/>
                </a:solidFill>
              </a:rPr>
              <a:t>Call us </a:t>
            </a:r>
            <a:r>
              <a:rPr lang="en-US" sz="2600" dirty="0">
                <a:solidFill>
                  <a:srgbClr val="39892F"/>
                </a:solidFill>
              </a:rPr>
              <a:t>503-574-7500</a:t>
            </a:r>
            <a:r>
              <a:rPr lang="en-US" sz="2600" b="0" dirty="0">
                <a:solidFill>
                  <a:srgbClr val="0057E7"/>
                </a:solidFill>
              </a:rPr>
              <a:t> </a:t>
            </a:r>
            <a:r>
              <a:rPr lang="en-US" sz="2600" b="0" dirty="0">
                <a:solidFill>
                  <a:srgbClr val="363436"/>
                </a:solidFill>
              </a:rPr>
              <a:t>or </a:t>
            </a:r>
            <a:r>
              <a:rPr lang="en-US" sz="2600" dirty="0">
                <a:solidFill>
                  <a:srgbClr val="39892F"/>
                </a:solidFill>
              </a:rPr>
              <a:t>800-878-4445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800" b="0" dirty="0">
              <a:solidFill>
                <a:srgbClr val="0057E7"/>
              </a:solidFill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600" b="0" dirty="0">
                <a:solidFill>
                  <a:srgbClr val="363436">
                    <a:lumMod val="75000"/>
                  </a:srgbClr>
                </a:solidFill>
              </a:rPr>
              <a:t>Find your behavioral health providers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600" b="0" kern="0" dirty="0">
                <a:solidFill>
                  <a:srgbClr val="5B5B5B"/>
                </a:solidFill>
                <a:ea typeface="Lato"/>
                <a:cs typeface="Lato"/>
              </a:rPr>
              <a:t>Visit </a:t>
            </a:r>
            <a:r>
              <a:rPr lang="en-US" sz="2600" kern="0" dirty="0">
                <a:solidFill>
                  <a:srgbClr val="39892F"/>
                </a:solidFill>
                <a:ea typeface="Lato"/>
                <a:cs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providencehealthplan.com/findaprovider</a:t>
            </a:r>
            <a:endParaRPr lang="en-US" sz="2600" kern="0" dirty="0">
              <a:solidFill>
                <a:srgbClr val="39892F"/>
              </a:solidFill>
              <a:ea typeface="Lato"/>
              <a:cs typeface="Lato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2800" b="0" dirty="0">
              <a:solidFill>
                <a:srgbClr val="363436"/>
              </a:solidFill>
              <a:latin typeface="Franklin Gothic Book"/>
            </a:endParaRPr>
          </a:p>
          <a:p>
            <a:pPr marL="0" indent="0">
              <a:buNone/>
            </a:pPr>
            <a:endParaRPr lang="en-US" sz="2400" b="0" dirty="0">
              <a:solidFill>
                <a:srgbClr val="2C3F58"/>
              </a:solidFill>
            </a:endParaRPr>
          </a:p>
        </p:txBody>
      </p:sp>
      <p:pic>
        <p:nvPicPr>
          <p:cNvPr id="5" name="Picture 4" descr="A person smiling while looking at her phone&#10;&#10;Description automatically generated">
            <a:extLst>
              <a:ext uri="{FF2B5EF4-FFF2-40B4-BE49-F238E27FC236}">
                <a16:creationId xmlns:a16="http://schemas.microsoft.com/office/drawing/2014/main" id="{11364891-378D-E98B-C007-F13BCDAF0E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238" y="1888984"/>
            <a:ext cx="4068447" cy="34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0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7DE352-CBFE-B2C6-4583-CFFE1C81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Behavioral Health Concierge</a:t>
            </a:r>
            <a:endParaRPr lang="en-US" spc="4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6D1CBAC-1289-E6B7-4528-707408AA5B9C}"/>
              </a:ext>
            </a:extLst>
          </p:cNvPr>
          <p:cNvSpPr txBox="1">
            <a:spLocks/>
          </p:cNvSpPr>
          <p:nvPr/>
        </p:nvSpPr>
        <p:spPr>
          <a:xfrm>
            <a:off x="491943" y="1565275"/>
            <a:ext cx="6342633" cy="42814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1800" dirty="0"/>
              <a:t>Virtual behavioral health visits </a:t>
            </a:r>
            <a:r>
              <a:rPr lang="en-US" sz="1600" i="1" dirty="0">
                <a:solidFill>
                  <a:srgbClr val="39892F"/>
                </a:solidFill>
              </a:rPr>
              <a:t>at no cost to PEBB members</a:t>
            </a:r>
            <a:endParaRPr lang="en-US" sz="1800" i="1" dirty="0">
              <a:solidFill>
                <a:srgbClr val="39892F"/>
              </a:solidFill>
            </a:endParaRPr>
          </a:p>
          <a:p>
            <a:r>
              <a:rPr lang="en-US" sz="1800" b="0" dirty="0"/>
              <a:t>Schedule same-day or next-day access to virtual counseling</a:t>
            </a:r>
          </a:p>
          <a:p>
            <a:r>
              <a:rPr lang="en-US" sz="1800" b="0" dirty="0"/>
              <a:t>Access appointments with a licensed counselor from 7AM to 8PM (Pacific Time)</a:t>
            </a:r>
          </a:p>
          <a:p>
            <a:r>
              <a:rPr lang="en-US" sz="1800" b="0" dirty="0"/>
              <a:t>Available for all PEBB members in Oregon, Washington, Idaho, Montana, California, and Texas                            </a:t>
            </a:r>
            <a:r>
              <a:rPr lang="en-US" sz="2400" dirty="0">
                <a:solidFill>
                  <a:srgbClr val="39892F"/>
                </a:solidFill>
                <a:latin typeface="+mj-lt"/>
              </a:rPr>
              <a:t>Call: 877-744-9355</a:t>
            </a:r>
          </a:p>
          <a:p>
            <a:endParaRPr lang="en-US" sz="2400" dirty="0">
              <a:solidFill>
                <a:srgbClr val="335CA5"/>
              </a:solidFill>
              <a:latin typeface="+mj-lt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b="0" dirty="0">
                <a:solidFill>
                  <a:srgbClr val="363436">
                    <a:lumMod val="75000"/>
                  </a:srgbClr>
                </a:solidFill>
                <a:latin typeface="+mj-lt"/>
              </a:rPr>
              <a:t>Learn more about behavioral health concierge 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kern="0" dirty="0">
                <a:solidFill>
                  <a:srgbClr val="39892F"/>
                </a:solidFill>
                <a:latin typeface="+mj-lt"/>
                <a:ea typeface="Lato"/>
                <a:cs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ProvidenceHealthPlan.</a:t>
            </a:r>
            <a:r>
              <a:rPr lang="en-US" u="sng" kern="0" dirty="0">
                <a:solidFill>
                  <a:srgbClr val="39892F"/>
                </a:solidFill>
                <a:latin typeface="+mj-lt"/>
                <a:ea typeface="Lato"/>
                <a:cs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</a:t>
            </a:r>
            <a:r>
              <a:rPr lang="en-US" u="sng" kern="0" dirty="0" err="1">
                <a:solidFill>
                  <a:srgbClr val="39892F"/>
                </a:solidFill>
                <a:latin typeface="+mj-lt"/>
                <a:ea typeface="Lato"/>
                <a:cs typeface="Lato"/>
              </a:rPr>
              <a:t>BehavioralHealth</a:t>
            </a:r>
            <a:endParaRPr lang="en-US" u="sng" kern="0" dirty="0">
              <a:solidFill>
                <a:srgbClr val="39892F"/>
              </a:solidFill>
              <a:latin typeface="+mj-lt"/>
              <a:ea typeface="Lato"/>
              <a:cs typeface="Lato"/>
            </a:endParaRPr>
          </a:p>
          <a:p>
            <a:pPr marL="0" indent="0">
              <a:buNone/>
            </a:pPr>
            <a:endParaRPr lang="en-US" sz="2400" dirty="0">
              <a:solidFill>
                <a:srgbClr val="335CA5"/>
              </a:solidFill>
              <a:latin typeface="+mj-lt"/>
            </a:endParaRPr>
          </a:p>
        </p:txBody>
      </p:sp>
      <p:pic>
        <p:nvPicPr>
          <p:cNvPr id="6" name="Picture 5" descr="A screenshot of a website&#10;&#10;Description automatically generated">
            <a:extLst>
              <a:ext uri="{FF2B5EF4-FFF2-40B4-BE49-F238E27FC236}">
                <a16:creationId xmlns:a16="http://schemas.microsoft.com/office/drawing/2014/main" id="{1DBB2A79-BBAC-6367-8013-6FE7CFBD97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906" y="1245314"/>
            <a:ext cx="3354371" cy="4367372"/>
          </a:xfrm>
          <a:prstGeom prst="rect">
            <a:avLst/>
          </a:prstGeom>
          <a:effectLst>
            <a:outerShdw blurRad="187029" dist="174471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62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7" name="Google Shape;907;p159"/>
          <p:cNvGraphicFramePr/>
          <p:nvPr>
            <p:extLst>
              <p:ext uri="{D42A27DB-BD31-4B8C-83A1-F6EECF244321}">
                <p14:modId xmlns:p14="http://schemas.microsoft.com/office/powerpoint/2010/main" val="3042636245"/>
              </p:ext>
            </p:extLst>
          </p:nvPr>
        </p:nvGraphicFramePr>
        <p:xfrm>
          <a:off x="836183" y="5418995"/>
          <a:ext cx="9962305" cy="6094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20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0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baseline="0">
                          <a:solidFill>
                            <a:srgbClr val="00769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Therapy</a:t>
                      </a:r>
                      <a:endParaRPr sz="2400" b="1" baseline="0">
                        <a:solidFill>
                          <a:srgbClr val="00769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868" marR="121868" marT="121868" marB="12186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baseline="0" dirty="0">
                          <a:solidFill>
                            <a:srgbClr val="00769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Psychiatry</a:t>
                      </a:r>
                      <a:endParaRPr sz="2400" b="1" baseline="0" dirty="0">
                        <a:solidFill>
                          <a:srgbClr val="00769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868" marR="121868" marT="121868" marB="12186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baseline="0" dirty="0">
                          <a:solidFill>
                            <a:srgbClr val="00769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Self-Help Tools </a:t>
                      </a:r>
                      <a:endParaRPr sz="2400" b="1" baseline="0" dirty="0">
                        <a:solidFill>
                          <a:srgbClr val="00769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868" marR="121868" marT="121868" marB="121868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08" name="Google Shape;908;p15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48" y="982772"/>
            <a:ext cx="2901176" cy="507351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59"/>
          <p:cNvSpPr txBox="1">
            <a:spLocks noGrp="1"/>
          </p:cNvSpPr>
          <p:nvPr>
            <p:ph type="title"/>
          </p:nvPr>
        </p:nvSpPr>
        <p:spPr>
          <a:xfrm>
            <a:off x="569518" y="291984"/>
            <a:ext cx="11091111" cy="59944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3199">
                <a:solidFill>
                  <a:srgbClr val="F3F3F3"/>
                </a:solidFill>
              </a:rPr>
              <a:t>Talkspace is the leading virtual behavioral health care provider for mild to moderate needs</a:t>
            </a:r>
            <a:endParaRPr sz="3199">
              <a:solidFill>
                <a:srgbClr val="F3F3F3"/>
              </a:solidFill>
            </a:endParaRPr>
          </a:p>
        </p:txBody>
      </p:sp>
      <p:sp>
        <p:nvSpPr>
          <p:cNvPr id="910" name="Google Shape;910;p159"/>
          <p:cNvSpPr txBox="1">
            <a:spLocks noGrp="1"/>
          </p:cNvSpPr>
          <p:nvPr>
            <p:ph type="sldNum" idx="12"/>
          </p:nvPr>
        </p:nvSpPr>
        <p:spPr>
          <a:xfrm>
            <a:off x="11660554" y="6242634"/>
            <a:ext cx="464279" cy="5246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pic>
        <p:nvPicPr>
          <p:cNvPr id="911" name="Google Shape;911;p15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367" y="1408898"/>
            <a:ext cx="2193989" cy="431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15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608" y="1384833"/>
            <a:ext cx="2193961" cy="41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159"/>
          <p:cNvSpPr txBox="1"/>
          <p:nvPr/>
        </p:nvSpPr>
        <p:spPr>
          <a:xfrm>
            <a:off x="1390337" y="5873864"/>
            <a:ext cx="2901244" cy="95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1333" dirty="0">
                <a:solidFill>
                  <a:srgbClr val="007697"/>
                </a:solidFill>
                <a:latin typeface="Roboto"/>
                <a:ea typeface="Roboto"/>
                <a:cs typeface="Roboto"/>
                <a:sym typeface="Roboto"/>
              </a:rPr>
              <a:t>Dedicated behavioral health and emotional well-being support from a licensed clinician </a:t>
            </a:r>
            <a:endParaRPr sz="1333" dirty="0">
              <a:solidFill>
                <a:srgbClr val="00769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4" name="Google Shape;914;p159"/>
          <p:cNvSpPr txBox="1"/>
          <p:nvPr/>
        </p:nvSpPr>
        <p:spPr>
          <a:xfrm>
            <a:off x="4335970" y="5873864"/>
            <a:ext cx="2901244" cy="95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1333" dirty="0">
                <a:solidFill>
                  <a:srgbClr val="007697"/>
                </a:solidFill>
                <a:latin typeface="Roboto"/>
                <a:ea typeface="Roboto"/>
                <a:cs typeface="Roboto"/>
                <a:sym typeface="Roboto"/>
              </a:rPr>
              <a:t>Evaluation, prescription, and medication management from a licensed prescriber</a:t>
            </a:r>
            <a:endParaRPr sz="1333" dirty="0">
              <a:solidFill>
                <a:srgbClr val="00769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p159"/>
          <p:cNvSpPr txBox="1"/>
          <p:nvPr/>
        </p:nvSpPr>
        <p:spPr>
          <a:xfrm>
            <a:off x="7504778" y="5873863"/>
            <a:ext cx="2424169" cy="95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1333" dirty="0">
                <a:solidFill>
                  <a:srgbClr val="007697"/>
                </a:solidFill>
                <a:latin typeface="Roboto"/>
                <a:ea typeface="Roboto"/>
                <a:cs typeface="Roboto"/>
                <a:sym typeface="Roboto"/>
              </a:rPr>
              <a:t>Exercises, such as meditation and journaling, are available to use anytime</a:t>
            </a:r>
            <a:endParaRPr sz="1333" dirty="0">
              <a:solidFill>
                <a:srgbClr val="00769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71F788-F557-4369-F189-BAE74861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and tools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9651A59-B5AB-F2B3-BFA3-87B78C505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171" y="6265194"/>
            <a:ext cx="1162515" cy="5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4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ID cards – printable ID cards</a:t>
            </a:r>
            <a:endParaRPr lang="en-US" spc="4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E525AEE-5BC7-857F-DAA8-A023D8A18315}"/>
              </a:ext>
            </a:extLst>
          </p:cNvPr>
          <p:cNvSpPr txBox="1">
            <a:spLocks/>
          </p:cNvSpPr>
          <p:nvPr/>
        </p:nvSpPr>
        <p:spPr>
          <a:xfrm>
            <a:off x="461963" y="1565275"/>
            <a:ext cx="5989637" cy="42814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2400" dirty="0"/>
              <a:t>Access ID cards via </a:t>
            </a:r>
            <a:r>
              <a:rPr lang="en-US" sz="2400" dirty="0" err="1"/>
              <a:t>MyProvidence</a:t>
            </a:r>
            <a:endParaRPr lang="en-US" sz="2400" dirty="0"/>
          </a:p>
          <a:p>
            <a:r>
              <a:rPr lang="en-US" sz="2200" b="0" spc="20" dirty="0">
                <a:solidFill>
                  <a:srgbClr val="5B5B5B"/>
                </a:solidFill>
                <a:latin typeface="+mj-lt"/>
              </a:rPr>
              <a:t>Subscriber and spouse/partner may also choose to print a PDF version of the ID card for themselves or individual dependents</a:t>
            </a:r>
          </a:p>
          <a:p>
            <a:r>
              <a:rPr lang="en-US" sz="2200" b="0" spc="20" dirty="0">
                <a:solidFill>
                  <a:srgbClr val="5B5B5B"/>
                </a:solidFill>
                <a:latin typeface="+mj-lt"/>
              </a:rPr>
              <a:t>Everyone can access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8A133-B91A-B1DF-688F-96B5EAE3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251" y="1597154"/>
            <a:ext cx="4901609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Resources on the web</a:t>
            </a:r>
            <a:endParaRPr lang="en-US" spc="4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E525AEE-5BC7-857F-DAA8-A023D8A18315}"/>
              </a:ext>
            </a:extLst>
          </p:cNvPr>
          <p:cNvSpPr txBox="1">
            <a:spLocks/>
          </p:cNvSpPr>
          <p:nvPr/>
        </p:nvSpPr>
        <p:spPr>
          <a:xfrm>
            <a:off x="461963" y="1565275"/>
            <a:ext cx="5538765" cy="362132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/>
              <a:t>Tools available on our website include: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myProvidence</a:t>
            </a:r>
            <a:r>
              <a:rPr lang="en-US" dirty="0"/>
              <a:t>, secure member portal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Pharmacy resources 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Searchable </a:t>
            </a:r>
            <a:r>
              <a:rPr lang="en-US" dirty="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Provider Directory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Numerous </a:t>
            </a:r>
            <a:r>
              <a:rPr lang="en-US" dirty="0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wellness tools &amp; resources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u="sng" dirty="0">
                <a:solidFill>
                  <a:schemeClr val="accent6"/>
                </a:solidFill>
              </a:rPr>
              <a:t>Behavioral Health Concierge</a:t>
            </a:r>
          </a:p>
          <a:p>
            <a:pPr lvl="1"/>
            <a:r>
              <a:rPr lang="en-US" u="sng" dirty="0">
                <a:solidFill>
                  <a:schemeClr val="accent6"/>
                </a:solidFill>
              </a:rPr>
              <a:t>Kaia Health </a:t>
            </a:r>
            <a:r>
              <a:rPr lang="en-US" dirty="0"/>
              <a:t>digital pain management program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</a:rPr>
              <a:t>Virta</a:t>
            </a:r>
            <a:r>
              <a:rPr lang="en-US" u="sng" dirty="0">
                <a:solidFill>
                  <a:schemeClr val="accent6"/>
                </a:solidFill>
              </a:rPr>
              <a:t> Health </a:t>
            </a:r>
            <a:r>
              <a:rPr lang="en-US" dirty="0"/>
              <a:t>Type 2 diabetes reversal program</a:t>
            </a:r>
          </a:p>
          <a:p>
            <a:pPr lvl="1"/>
            <a:r>
              <a:rPr lang="en-US" u="sng" dirty="0">
                <a:solidFill>
                  <a:schemeClr val="accent6"/>
                </a:solidFill>
                <a:effectLst/>
                <a:latin typeface="Helvetica" pitchFamily="2" charset="0"/>
              </a:rPr>
              <a:t>Omada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 Type 2 diabetes prevention program</a:t>
            </a:r>
          </a:p>
          <a:p>
            <a:pPr lvl="1"/>
            <a:r>
              <a:rPr lang="en-US" u="sng" dirty="0" err="1">
                <a:solidFill>
                  <a:schemeClr val="accent6"/>
                </a:solidFill>
                <a:effectLst/>
                <a:latin typeface="Helvetica" pitchFamily="2" charset="0"/>
              </a:rPr>
              <a:t>Talkspace</a:t>
            </a:r>
            <a:r>
              <a:rPr lang="en-US" dirty="0">
                <a:solidFill>
                  <a:srgbClr val="3F3F3F"/>
                </a:solidFill>
                <a:effectLst/>
                <a:latin typeface="Helvetica" pitchFamily="2" charset="0"/>
              </a:rPr>
              <a:t> - Virtual behavioral health benefits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335CA5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51CE70-CDEC-709B-2F25-767202B16C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212" y="1786631"/>
            <a:ext cx="5257288" cy="27150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84F76-2AFF-6F47-EB27-07C2D045C323}"/>
              </a:ext>
            </a:extLst>
          </p:cNvPr>
          <p:cNvSpPr txBox="1"/>
          <p:nvPr/>
        </p:nvSpPr>
        <p:spPr>
          <a:xfrm>
            <a:off x="622300" y="5323940"/>
            <a:ext cx="10121900" cy="82232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>
              <a:spcBef>
                <a:spcPts val="1800"/>
              </a:spcBef>
              <a:buClr>
                <a:srgbClr val="0057E7"/>
              </a:buClr>
              <a:buSzPct val="100000"/>
              <a:defRPr/>
            </a:pPr>
            <a:r>
              <a:rPr lang="en-US" sz="2400" b="1" spc="20" dirty="0">
                <a:solidFill>
                  <a:schemeClr val="accent6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b="1" spc="20" dirty="0">
                <a:solidFill>
                  <a:schemeClr val="accent6"/>
                </a:solidFill>
                <a:latin typeface="+mj-lt"/>
              </a:rPr>
              <a:t>Get Started</a:t>
            </a:r>
          </a:p>
          <a:p>
            <a:pPr lvl="0">
              <a:spcBef>
                <a:spcPts val="600"/>
              </a:spcBef>
              <a:spcAft>
                <a:spcPts val="300"/>
              </a:spcAft>
              <a:buClr>
                <a:srgbClr val="5B5B5B"/>
              </a:buClr>
              <a:buSzPct val="90000"/>
              <a:defRPr/>
            </a:pPr>
            <a:r>
              <a:rPr lang="en-US" spc="20" dirty="0">
                <a:solidFill>
                  <a:srgbClr val="5B5B5B"/>
                </a:solidFill>
                <a:latin typeface="Franklin Gothic Book"/>
              </a:rPr>
              <a:t>Go to </a:t>
            </a:r>
            <a:r>
              <a:rPr lang="en-US" spc="20" dirty="0">
                <a:solidFill>
                  <a:srgbClr val="5B5B5B"/>
                </a:solidFill>
                <a:latin typeface="Franklin Gothic Book"/>
                <a:hlinkClick r:id="rId8"/>
              </a:rPr>
              <a:t>www.providencehealthplan.com/pebb</a:t>
            </a:r>
            <a:r>
              <a:rPr lang="en-US" spc="20" dirty="0">
                <a:solidFill>
                  <a:srgbClr val="5B5B5B"/>
                </a:solidFill>
                <a:latin typeface="Franklin Gothic Book"/>
              </a:rPr>
              <a:t> to explore the tools and resources available to you online.</a:t>
            </a: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348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Navigating the Providence directory</a:t>
            </a:r>
            <a:endParaRPr lang="en-US" spc="4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22C5C-14A4-0B86-B6E3-CEBE293BB5A8}"/>
              </a:ext>
            </a:extLst>
          </p:cNvPr>
          <p:cNvSpPr txBox="1"/>
          <p:nvPr/>
        </p:nvSpPr>
        <p:spPr>
          <a:xfrm>
            <a:off x="913713" y="1622715"/>
            <a:ext cx="5151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Visit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Lato"/>
                <a:cs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providencehealthplan.com/findaprovider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Lato"/>
              <a:cs typeface="La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407CB-2CE1-CF9F-4E01-3C91B1FB5086}"/>
              </a:ext>
            </a:extLst>
          </p:cNvPr>
          <p:cNvSpPr txBox="1"/>
          <p:nvPr/>
        </p:nvSpPr>
        <p:spPr>
          <a:xfrm>
            <a:off x="913713" y="3284077"/>
            <a:ext cx="56172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Tailor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your search by provider, place, name, keyword or location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0E7A9-6CF2-5930-56E8-EA7228CAB3A3}"/>
              </a:ext>
            </a:extLst>
          </p:cNvPr>
          <p:cNvSpPr txBox="1"/>
          <p:nvPr/>
        </p:nvSpPr>
        <p:spPr>
          <a:xfrm>
            <a:off x="913713" y="4206116"/>
            <a:ext cx="46400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Customize </a:t>
            </a:r>
            <a:r>
              <a:rPr lang="en-US" kern="0" dirty="0">
                <a:solidFill>
                  <a:srgbClr val="5B5B5B"/>
                </a:solidFill>
                <a:latin typeface="+mj-lt"/>
                <a:ea typeface="Lato"/>
                <a:cs typeface="Lato"/>
              </a:rPr>
              <a:t>r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esults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 based on preferences — specialty, location, gender, language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432928-797B-5025-2A8A-503A6CA2EA6D}"/>
              </a:ext>
            </a:extLst>
          </p:cNvPr>
          <p:cNvSpPr/>
          <p:nvPr/>
        </p:nvSpPr>
        <p:spPr>
          <a:xfrm>
            <a:off x="461962" y="1542034"/>
            <a:ext cx="419235" cy="4192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rgbClr r="172" g="218" b="229"/>
          </a:lnRef>
          <a:fillRef idx="1">
            <a:scrgbClr r="255" g="255" b="255"/>
          </a:fillRef>
          <a:effectRef idx="1">
            <a:scrgbClr r="231" g="0" b="66"/>
          </a:effectRef>
          <a:fontRef idx="minor">
            <a:schemeClr val="dk1"/>
          </a:fontRef>
        </p:style>
        <p:txBody>
          <a:bodyPr spcFirstLastPara="0" vert="horz" wrap="none" lIns="0" tIns="0" rIns="0" bIns="0" numCol="1" spcCol="1270" rtlCol="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E4653-59BB-46CC-7D8B-0AB35AAA8926}"/>
              </a:ext>
            </a:extLst>
          </p:cNvPr>
          <p:cNvSpPr txBox="1"/>
          <p:nvPr/>
        </p:nvSpPr>
        <p:spPr>
          <a:xfrm>
            <a:off x="913713" y="2476793"/>
            <a:ext cx="5294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Search</a:t>
            </a:r>
            <a:r>
              <a:rPr lang="en-US" sz="2000" kern="0" dirty="0">
                <a:solidFill>
                  <a:srgbClr val="5B5B5B"/>
                </a:solidFill>
                <a:latin typeface="+mj-lt"/>
                <a:ea typeface="Lato"/>
                <a:cs typeface="Lato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by member ID or plan type and network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08443F-F58B-583A-53CB-FA7894CFB05D}"/>
              </a:ext>
            </a:extLst>
          </p:cNvPr>
          <p:cNvSpPr/>
          <p:nvPr/>
        </p:nvSpPr>
        <p:spPr>
          <a:xfrm>
            <a:off x="461962" y="2448319"/>
            <a:ext cx="419235" cy="4192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rgbClr r="172" g="218" b="229"/>
          </a:lnRef>
          <a:fillRef idx="1">
            <a:scrgbClr r="255" g="255" b="255"/>
          </a:fillRef>
          <a:effectRef idx="1">
            <a:scrgbClr r="231" g="0" b="66"/>
          </a:effectRef>
          <a:fontRef idx="minor">
            <a:schemeClr val="dk1"/>
          </a:fontRef>
        </p:style>
        <p:txBody>
          <a:bodyPr spcFirstLastPara="0" vert="horz" wrap="none" lIns="0" tIns="0" rIns="0" bIns="0" numCol="1" spcCol="1270" rtlCol="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8D85CD-A155-37F7-8D35-FF2BCE175DCD}"/>
              </a:ext>
            </a:extLst>
          </p:cNvPr>
          <p:cNvSpPr/>
          <p:nvPr/>
        </p:nvSpPr>
        <p:spPr>
          <a:xfrm>
            <a:off x="461962" y="3231566"/>
            <a:ext cx="419235" cy="4192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rgbClr r="172" g="218" b="229"/>
          </a:lnRef>
          <a:fillRef idx="1">
            <a:scrgbClr r="255" g="255" b="255"/>
          </a:fillRef>
          <a:effectRef idx="1">
            <a:scrgbClr r="231" g="0" b="66"/>
          </a:effectRef>
          <a:fontRef idx="minor">
            <a:schemeClr val="dk1"/>
          </a:fontRef>
        </p:style>
        <p:txBody>
          <a:bodyPr spcFirstLastPara="0" vert="horz" wrap="none" lIns="0" tIns="0" rIns="0" bIns="0" numCol="1" spcCol="1270" rtlCol="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5023DE-E231-EB66-DCAC-71FEDCEE9D45}"/>
              </a:ext>
            </a:extLst>
          </p:cNvPr>
          <p:cNvSpPr/>
          <p:nvPr/>
        </p:nvSpPr>
        <p:spPr>
          <a:xfrm>
            <a:off x="469378" y="4140113"/>
            <a:ext cx="419235" cy="4192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rgbClr r="172" g="218" b="229"/>
          </a:lnRef>
          <a:fillRef idx="1">
            <a:scrgbClr r="255" g="255" b="255"/>
          </a:fillRef>
          <a:effectRef idx="1">
            <a:scrgbClr r="231" g="0" b="66"/>
          </a:effectRef>
          <a:fontRef idx="minor">
            <a:schemeClr val="dk1"/>
          </a:fontRef>
        </p:style>
        <p:txBody>
          <a:bodyPr spcFirstLastPara="0" vert="horz" wrap="none" lIns="0" tIns="0" rIns="0" bIns="0" numCol="1" spcCol="1270" rtlCol="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DE251-4997-3E70-5463-5769B7457D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055" y="1670020"/>
            <a:ext cx="4949829" cy="39052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1F1F5F-0EF2-FA3E-ABCA-36DC11A88F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823" y="3733756"/>
            <a:ext cx="3710085" cy="229893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F89E348-7A6D-673F-FB1F-BF3EB4A9CC20}"/>
              </a:ext>
            </a:extLst>
          </p:cNvPr>
          <p:cNvSpPr/>
          <p:nvPr/>
        </p:nvSpPr>
        <p:spPr>
          <a:xfrm>
            <a:off x="5829671" y="4300859"/>
            <a:ext cx="1625600" cy="838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Find the best provider for you</a:t>
            </a:r>
            <a:endParaRPr lang="en-US" spc="4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C29A2-7294-2CFE-8477-643FB8D309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393" y="1493724"/>
            <a:ext cx="8163973" cy="3506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0A2D74-55CA-585A-C651-6F6A62C1E491}"/>
              </a:ext>
            </a:extLst>
          </p:cNvPr>
          <p:cNvSpPr txBox="1"/>
          <p:nvPr/>
        </p:nvSpPr>
        <p:spPr>
          <a:xfrm>
            <a:off x="8395513" y="5243885"/>
            <a:ext cx="2674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5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Does the provider identify as part of the LBGTQIA+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3436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D159-26DF-1A71-13A4-E575377952B6}"/>
              </a:ext>
            </a:extLst>
          </p:cNvPr>
          <p:cNvSpPr txBox="1"/>
          <p:nvPr/>
        </p:nvSpPr>
        <p:spPr>
          <a:xfrm>
            <a:off x="10284064" y="1996818"/>
            <a:ext cx="157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5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Providers Race &amp; Ethnicity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D9E46-7761-06EC-C13B-69C629F07797}"/>
              </a:ext>
            </a:extLst>
          </p:cNvPr>
          <p:cNvSpPr txBox="1"/>
          <p:nvPr/>
        </p:nvSpPr>
        <p:spPr>
          <a:xfrm>
            <a:off x="841156" y="4588685"/>
            <a:ext cx="425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5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Providers Personal Identity, pronouns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6AC291-C856-46E6-D478-4B1098435EFC}"/>
              </a:ext>
            </a:extLst>
          </p:cNvPr>
          <p:cNvCxnSpPr>
            <a:cxnSpLocks/>
          </p:cNvCxnSpPr>
          <p:nvPr/>
        </p:nvCxnSpPr>
        <p:spPr>
          <a:xfrm flipV="1">
            <a:off x="2679700" y="4119291"/>
            <a:ext cx="660400" cy="427309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805997-B7FB-3EF9-8404-A7255C54E836}"/>
              </a:ext>
            </a:extLst>
          </p:cNvPr>
          <p:cNvCxnSpPr>
            <a:cxnSpLocks/>
          </p:cNvCxnSpPr>
          <p:nvPr/>
        </p:nvCxnSpPr>
        <p:spPr>
          <a:xfrm flipH="1">
            <a:off x="7730390" y="3030844"/>
            <a:ext cx="2674961" cy="553924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5625DB-167B-BFEA-8851-DB8B1B4DBF38}"/>
              </a:ext>
            </a:extLst>
          </p:cNvPr>
          <p:cNvCxnSpPr>
            <a:cxnSpLocks/>
          </p:cNvCxnSpPr>
          <p:nvPr/>
        </p:nvCxnSpPr>
        <p:spPr>
          <a:xfrm flipH="1" flipV="1">
            <a:off x="7730390" y="3987800"/>
            <a:ext cx="1337481" cy="1179060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69143D4-3BFD-FAAB-59E6-72AE49D6D250}"/>
              </a:ext>
            </a:extLst>
          </p:cNvPr>
          <p:cNvSpPr txBox="1"/>
          <p:nvPr/>
        </p:nvSpPr>
        <p:spPr>
          <a:xfrm>
            <a:off x="461962" y="5531330"/>
            <a:ext cx="7067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Visit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+mj-lt"/>
                <a:ea typeface="Lato"/>
                <a:cs typeface="Lato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Lato"/>
                <a:cs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providencehealthplan.com/findaprovider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086802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Express care virtual visits</a:t>
            </a:r>
            <a:endParaRPr lang="en-US" spc="4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C62E4F2-0259-0B55-4AD4-9BFDE89D9466}"/>
              </a:ext>
            </a:extLst>
          </p:cNvPr>
          <p:cNvSpPr txBox="1">
            <a:spLocks/>
          </p:cNvSpPr>
          <p:nvPr/>
        </p:nvSpPr>
        <p:spPr>
          <a:xfrm>
            <a:off x="461964" y="1565275"/>
            <a:ext cx="6129905" cy="4281488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200" dirty="0"/>
              <a:t>See a provider in minutes, from anywhere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700" dirty="0"/>
              <a:t>Live video visits from your smartphone, tablet or computer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700" dirty="0"/>
              <a:t>No appointment necessary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700" dirty="0"/>
              <a:t>Board-certified providers treat many common conditions such as cough, cold/flu, sinus/ear/eye infections, etc.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200" dirty="0"/>
              <a:t>Extended hours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700" dirty="0"/>
              <a:t>8am to 8pm in OR, WA, MT, AK, CA and 24/7 nationwide through our network partner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200" dirty="0"/>
              <a:t>No Cost Option for Care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700" dirty="0"/>
              <a:t>Free for PEBB members 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1700" dirty="0"/>
              <a:t>Visit information is shared with PCP for care continuity support</a:t>
            </a:r>
          </a:p>
          <a:p>
            <a:pPr marL="0" indent="0">
              <a:buNone/>
            </a:pPr>
            <a:endParaRPr lang="en-US" sz="2400" dirty="0">
              <a:solidFill>
                <a:srgbClr val="335CA5"/>
              </a:solidFill>
              <a:latin typeface="+mj-lt"/>
            </a:endParaRPr>
          </a:p>
        </p:txBody>
      </p:sp>
      <p:pic>
        <p:nvPicPr>
          <p:cNvPr id="4" name="Picture 3" descr="A person looking at a tablet&#10;&#10;Description automatically generated">
            <a:extLst>
              <a:ext uri="{FF2B5EF4-FFF2-40B4-BE49-F238E27FC236}">
                <a16:creationId xmlns:a16="http://schemas.microsoft.com/office/drawing/2014/main" id="{C13D7DCA-9EE3-55C6-2138-467B84E98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2370" y="1698270"/>
            <a:ext cx="4408485" cy="37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8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What’s new for 2024</a:t>
            </a:r>
            <a:endParaRPr lang="en-US" spc="4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6E1662A-99DC-4B5B-DEA2-8DD9955E2409}"/>
              </a:ext>
            </a:extLst>
          </p:cNvPr>
          <p:cNvSpPr txBox="1">
            <a:spLocks/>
          </p:cNvSpPr>
          <p:nvPr/>
        </p:nvSpPr>
        <p:spPr>
          <a:xfrm>
            <a:off x="460374" y="1746915"/>
            <a:ext cx="9354186" cy="20047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Medical Plan Updates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/>
              <a:t>Choice Plan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Referral </a:t>
            </a:r>
            <a:r>
              <a:rPr lang="en-US" sz="1600" b="1" dirty="0">
                <a:solidFill>
                  <a:srgbClr val="39892F"/>
                </a:solidFill>
              </a:rPr>
              <a:t>no longer required </a:t>
            </a:r>
            <a:r>
              <a:rPr lang="en-US" sz="1600" dirty="0"/>
              <a:t>to see a specialist</a:t>
            </a:r>
            <a:endParaRPr lang="en-US" sz="1600" b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/>
              <a:t>Statewide Plan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Massage Therapy benefit added. 15% coinsurance after deductible. $1,000 annual benefit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28768-5A16-13EB-A76C-6ED61BC087B7}"/>
              </a:ext>
            </a:extLst>
          </p:cNvPr>
          <p:cNvSpPr txBox="1"/>
          <p:nvPr/>
        </p:nvSpPr>
        <p:spPr>
          <a:xfrm>
            <a:off x="12031579" y="168442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4BBF1-37A1-3E78-D07D-E99D575779BB}"/>
              </a:ext>
            </a:extLst>
          </p:cNvPr>
          <p:cNvSpPr txBox="1"/>
          <p:nvPr/>
        </p:nvSpPr>
        <p:spPr>
          <a:xfrm>
            <a:off x="4267200" y="-641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0B670-7F27-842E-22DA-C942BC9523DB}"/>
              </a:ext>
            </a:extLst>
          </p:cNvPr>
          <p:cNvSpPr txBox="1"/>
          <p:nvPr/>
        </p:nvSpPr>
        <p:spPr>
          <a:xfrm>
            <a:off x="460374" y="1336676"/>
            <a:ext cx="11089942" cy="684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2400" dirty="0">
                <a:solidFill>
                  <a:srgbClr val="335CA5"/>
                </a:solidFill>
                <a:latin typeface="+mj-lt"/>
              </a:rPr>
              <a:t>No changes to deductibles, copays, and coinsurance</a:t>
            </a: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775B579-307B-F460-0EB3-F3A3BCC0129D}"/>
              </a:ext>
            </a:extLst>
          </p:cNvPr>
          <p:cNvSpPr txBox="1">
            <a:spLocks/>
          </p:cNvSpPr>
          <p:nvPr/>
        </p:nvSpPr>
        <p:spPr>
          <a:xfrm>
            <a:off x="460374" y="3469255"/>
            <a:ext cx="8025258" cy="2734881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Providence Updates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Increasing Behavioral Health Virtual Solutions - Focused on broad access and additional specialty support.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Talkspace</a:t>
            </a:r>
            <a:r>
              <a:rPr lang="en-US" dirty="0"/>
              <a:t>: telehealth provider of virtual psychotherapy for adults and teens 13+, and available through text, voice, or video options.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Equip: virtual, eating disorder treatment for kids and young adults ages 6-24 using Family Based Treatment (FBT).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Charlie Health: Intensive Outpatient Program (IOP) delivered virtually and available 24/7 for teens and young adults ages 11-30</a:t>
            </a:r>
          </a:p>
        </p:txBody>
      </p:sp>
    </p:spTree>
    <p:extLst>
      <p:ext uri="{BB962C8B-B14F-4D97-AF65-F5344CB8AC3E}">
        <p14:creationId xmlns:p14="http://schemas.microsoft.com/office/powerpoint/2010/main" val="214049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 err="1"/>
              <a:t>myProvidence</a:t>
            </a:r>
            <a:endParaRPr lang="en-US" spc="4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00BE81-67AD-56CC-40CB-46B5B099B98A}"/>
              </a:ext>
            </a:extLst>
          </p:cNvPr>
          <p:cNvGrpSpPr/>
          <p:nvPr/>
        </p:nvGrpSpPr>
        <p:grpSpPr>
          <a:xfrm>
            <a:off x="597878" y="2095358"/>
            <a:ext cx="10887262" cy="2680575"/>
            <a:chOff x="-31487" y="2229533"/>
            <a:chExt cx="10887262" cy="2680575"/>
          </a:xfrm>
        </p:grpSpPr>
        <p:cxnSp>
          <p:nvCxnSpPr>
            <p:cNvPr id="5" name="Shape 589">
              <a:extLst>
                <a:ext uri="{FF2B5EF4-FFF2-40B4-BE49-F238E27FC236}">
                  <a16:creationId xmlns:a16="http://schemas.microsoft.com/office/drawing/2014/main" id="{2215DDFC-2F8F-3446-96D4-BED5ABBAF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1968" y="2602697"/>
              <a:ext cx="1814092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oval" w="sm" len="sm"/>
            </a:ln>
          </p:spPr>
        </p:cxnSp>
        <p:cxnSp>
          <p:nvCxnSpPr>
            <p:cNvPr id="7" name="Shape 587">
              <a:extLst>
                <a:ext uri="{FF2B5EF4-FFF2-40B4-BE49-F238E27FC236}">
                  <a16:creationId xmlns:a16="http://schemas.microsoft.com/office/drawing/2014/main" id="{CF389BF7-F953-2D92-89C7-42DC0C7137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6058" y="2602698"/>
              <a:ext cx="0" cy="601318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8" name="Shape 589">
              <a:extLst>
                <a:ext uri="{FF2B5EF4-FFF2-40B4-BE49-F238E27FC236}">
                  <a16:creationId xmlns:a16="http://schemas.microsoft.com/office/drawing/2014/main" id="{DB02EB82-9D47-C531-12CF-DE556C34B4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1968" y="3482469"/>
              <a:ext cx="2037926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oval" w="sm" len="sm"/>
            </a:ln>
          </p:spPr>
        </p:cxnSp>
        <p:cxnSp>
          <p:nvCxnSpPr>
            <p:cNvPr id="10" name="Shape 589">
              <a:extLst>
                <a:ext uri="{FF2B5EF4-FFF2-40B4-BE49-F238E27FC236}">
                  <a16:creationId xmlns:a16="http://schemas.microsoft.com/office/drawing/2014/main" id="{280B78CE-0D75-9EDA-11FE-D27C8ADA9D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6060" y="3207010"/>
              <a:ext cx="265399" cy="1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none" w="sm" len="sm"/>
            </a:ln>
          </p:spPr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1CF1D8-BA83-DA4B-A206-1A680DEE5083}"/>
                </a:ext>
              </a:extLst>
            </p:cNvPr>
            <p:cNvSpPr/>
            <p:nvPr/>
          </p:nvSpPr>
          <p:spPr>
            <a:xfrm>
              <a:off x="7832279" y="4131829"/>
              <a:ext cx="638086" cy="6380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12" name="Shape 589">
              <a:extLst>
                <a:ext uri="{FF2B5EF4-FFF2-40B4-BE49-F238E27FC236}">
                  <a16:creationId xmlns:a16="http://schemas.microsoft.com/office/drawing/2014/main" id="{7EB878FB-7064-9DC7-8BF7-E9416DCA25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1968" y="4429379"/>
              <a:ext cx="1760422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oval" w="sm" len="sm"/>
            </a:ln>
          </p:spPr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C4F5A4-8014-A431-1B4C-556D39D8071E}"/>
                </a:ext>
              </a:extLst>
            </p:cNvPr>
            <p:cNvSpPr/>
            <p:nvPr/>
          </p:nvSpPr>
          <p:spPr>
            <a:xfrm>
              <a:off x="2386872" y="4155425"/>
              <a:ext cx="588782" cy="5887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0FE0B1-8CDB-B9B2-6BFC-0B769A30AAAA}"/>
                </a:ext>
              </a:extLst>
            </p:cNvPr>
            <p:cNvSpPr/>
            <p:nvPr/>
          </p:nvSpPr>
          <p:spPr>
            <a:xfrm>
              <a:off x="7832279" y="3150927"/>
              <a:ext cx="638086" cy="6380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D8F3D3-B912-C936-7B43-120B6E2155CE}"/>
                </a:ext>
              </a:extLst>
            </p:cNvPr>
            <p:cNvSpPr/>
            <p:nvPr/>
          </p:nvSpPr>
          <p:spPr>
            <a:xfrm>
              <a:off x="2386872" y="3174523"/>
              <a:ext cx="588782" cy="5887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3747E46-9BE7-A775-3B92-0F747D348F89}"/>
                </a:ext>
              </a:extLst>
            </p:cNvPr>
            <p:cNvSpPr/>
            <p:nvPr/>
          </p:nvSpPr>
          <p:spPr>
            <a:xfrm>
              <a:off x="2386872" y="2282290"/>
              <a:ext cx="588782" cy="58878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1E67D9-E8C9-E1BC-3DA6-BE74E7F77874}"/>
                </a:ext>
              </a:extLst>
            </p:cNvPr>
            <p:cNvSpPr/>
            <p:nvPr/>
          </p:nvSpPr>
          <p:spPr>
            <a:xfrm>
              <a:off x="7832279" y="2258694"/>
              <a:ext cx="638086" cy="6380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cxnSp>
          <p:nvCxnSpPr>
            <p:cNvPr id="18" name="Shape 587">
              <a:extLst>
                <a:ext uri="{FF2B5EF4-FFF2-40B4-BE49-F238E27FC236}">
                  <a16:creationId xmlns:a16="http://schemas.microsoft.com/office/drawing/2014/main" id="{4961D70F-21BE-F601-3D20-92B63852E0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386" y="3747564"/>
              <a:ext cx="0" cy="681817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9" name="Shape 589">
              <a:extLst>
                <a:ext uri="{FF2B5EF4-FFF2-40B4-BE49-F238E27FC236}">
                  <a16:creationId xmlns:a16="http://schemas.microsoft.com/office/drawing/2014/main" id="{D970330D-385A-F553-A872-59691A9BBA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2387" y="3747561"/>
              <a:ext cx="277505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none" w="sm" len="sm"/>
            </a:ln>
          </p:spPr>
        </p:cxnSp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DB053C3D-D4C0-3C30-B788-6393AEE55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2" y="3247626"/>
              <a:ext cx="355354" cy="397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B70F76EC-9554-D6ED-E0DA-86047EB1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149" y="3238413"/>
              <a:ext cx="309756" cy="411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9">
              <a:extLst>
                <a:ext uri="{FF2B5EF4-FFF2-40B4-BE49-F238E27FC236}">
                  <a16:creationId xmlns:a16="http://schemas.microsoft.com/office/drawing/2014/main" id="{225019E0-FEEB-E0D4-45CC-D8D6C024B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00" y="2386856"/>
              <a:ext cx="384173" cy="335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hape 589">
              <a:extLst>
                <a:ext uri="{FF2B5EF4-FFF2-40B4-BE49-F238E27FC236}">
                  <a16:creationId xmlns:a16="http://schemas.microsoft.com/office/drawing/2014/main" id="{3DE06860-FC3A-4A45-9ED5-94095894E65D}"/>
                </a:ext>
              </a:extLst>
            </p:cNvPr>
            <p:cNvCxnSpPr>
              <a:cxnSpLocks/>
            </p:cNvCxnSpPr>
            <p:nvPr/>
          </p:nvCxnSpPr>
          <p:spPr>
            <a:xfrm>
              <a:off x="6928519" y="3482469"/>
              <a:ext cx="833136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oval" w="sm" len="sm"/>
            </a:ln>
          </p:spPr>
        </p:cxnSp>
        <p:cxnSp>
          <p:nvCxnSpPr>
            <p:cNvPr id="24" name="Shape 587">
              <a:extLst>
                <a:ext uri="{FF2B5EF4-FFF2-40B4-BE49-F238E27FC236}">
                  <a16:creationId xmlns:a16="http://schemas.microsoft.com/office/drawing/2014/main" id="{38C359ED-5C82-52A6-C8BE-7606547E1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6327" y="2602699"/>
              <a:ext cx="0" cy="604313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" name="Shape 589">
              <a:extLst>
                <a:ext uri="{FF2B5EF4-FFF2-40B4-BE49-F238E27FC236}">
                  <a16:creationId xmlns:a16="http://schemas.microsoft.com/office/drawing/2014/main" id="{A7AA2435-65DD-B4BA-891A-C3AF206E52BA}"/>
                </a:ext>
              </a:extLst>
            </p:cNvPr>
            <p:cNvCxnSpPr>
              <a:cxnSpLocks/>
            </p:cNvCxnSpPr>
            <p:nvPr/>
          </p:nvCxnSpPr>
          <p:spPr>
            <a:xfrm>
              <a:off x="7156328" y="2602697"/>
              <a:ext cx="605327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oval" w="sm" len="sm"/>
            </a:ln>
          </p:spPr>
        </p:cxnSp>
        <p:cxnSp>
          <p:nvCxnSpPr>
            <p:cNvPr id="26" name="Shape 589">
              <a:extLst>
                <a:ext uri="{FF2B5EF4-FFF2-40B4-BE49-F238E27FC236}">
                  <a16:creationId xmlns:a16="http://schemas.microsoft.com/office/drawing/2014/main" id="{E8B39E74-137A-8DE0-7CD6-A1CF0BBD714C}"/>
                </a:ext>
              </a:extLst>
            </p:cNvPr>
            <p:cNvCxnSpPr>
              <a:cxnSpLocks/>
            </p:cNvCxnSpPr>
            <p:nvPr/>
          </p:nvCxnSpPr>
          <p:spPr>
            <a:xfrm>
              <a:off x="6688007" y="3217297"/>
              <a:ext cx="483191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none" w="sm" len="sm"/>
            </a:ln>
          </p:spPr>
        </p:cxnSp>
        <p:cxnSp>
          <p:nvCxnSpPr>
            <p:cNvPr id="27" name="Shape 589">
              <a:extLst>
                <a:ext uri="{FF2B5EF4-FFF2-40B4-BE49-F238E27FC236}">
                  <a16:creationId xmlns:a16="http://schemas.microsoft.com/office/drawing/2014/main" id="{BAB9773C-9C4A-B929-4515-94BA962D707C}"/>
                </a:ext>
              </a:extLst>
            </p:cNvPr>
            <p:cNvCxnSpPr>
              <a:cxnSpLocks/>
            </p:cNvCxnSpPr>
            <p:nvPr/>
          </p:nvCxnSpPr>
          <p:spPr>
            <a:xfrm>
              <a:off x="7156327" y="4429379"/>
              <a:ext cx="605328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oval" w="sm" len="sm"/>
            </a:ln>
          </p:spPr>
        </p:cxnSp>
        <p:cxnSp>
          <p:nvCxnSpPr>
            <p:cNvPr id="28" name="Shape 587">
              <a:extLst>
                <a:ext uri="{FF2B5EF4-FFF2-40B4-BE49-F238E27FC236}">
                  <a16:creationId xmlns:a16="http://schemas.microsoft.com/office/drawing/2014/main" id="{48B832A1-4DA0-C942-B29E-AD8B2D14EA5B}"/>
                </a:ext>
              </a:extLst>
            </p:cNvPr>
            <p:cNvCxnSpPr>
              <a:cxnSpLocks/>
            </p:cNvCxnSpPr>
            <p:nvPr/>
          </p:nvCxnSpPr>
          <p:spPr>
            <a:xfrm>
              <a:off x="7156328" y="3746992"/>
              <a:ext cx="0" cy="682389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" name="Shape 589">
              <a:extLst>
                <a:ext uri="{FF2B5EF4-FFF2-40B4-BE49-F238E27FC236}">
                  <a16:creationId xmlns:a16="http://schemas.microsoft.com/office/drawing/2014/main" id="{80EAC111-315B-5FAD-4BF8-DF0C3BCAE4B6}"/>
                </a:ext>
              </a:extLst>
            </p:cNvPr>
            <p:cNvCxnSpPr>
              <a:cxnSpLocks/>
            </p:cNvCxnSpPr>
            <p:nvPr/>
          </p:nvCxnSpPr>
          <p:spPr>
            <a:xfrm>
              <a:off x="6941217" y="3747561"/>
              <a:ext cx="227810" cy="0"/>
            </a:xfrm>
            <a:prstGeom prst="straightConnector1">
              <a:avLst/>
            </a:prstGeom>
            <a:noFill/>
            <a:ln w="25400" cap="flat" cmpd="sng">
              <a:solidFill>
                <a:srgbClr val="39892F"/>
              </a:solidFill>
              <a:prstDash val="solid"/>
              <a:miter/>
              <a:headEnd type="none" w="med" len="med"/>
              <a:tailEnd type="none" w="sm" len="sm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210573-4127-298E-4A8A-A52E84A36EA2}"/>
                </a:ext>
              </a:extLst>
            </p:cNvPr>
            <p:cNvSpPr txBox="1"/>
            <p:nvPr/>
          </p:nvSpPr>
          <p:spPr>
            <a:xfrm>
              <a:off x="-31487" y="2229533"/>
              <a:ext cx="2387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Connect to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your personal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health plan information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4DFD84-0252-3779-EA36-BC2747B939EF}"/>
                </a:ext>
              </a:extLst>
            </p:cNvPr>
            <p:cNvSpPr txBox="1"/>
            <p:nvPr/>
          </p:nvSpPr>
          <p:spPr>
            <a:xfrm>
              <a:off x="201398" y="3055974"/>
              <a:ext cx="2154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Take a personal health assessment to find out what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you’re doing well and where you can improve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EC9E50-EF65-54DF-38B1-49E99DD0DD0F}"/>
                </a:ext>
              </a:extLst>
            </p:cNvPr>
            <p:cNvSpPr txBox="1"/>
            <p:nvPr/>
          </p:nvSpPr>
          <p:spPr>
            <a:xfrm>
              <a:off x="8545941" y="3182387"/>
              <a:ext cx="1825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Easily manage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your health plan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with user preferences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34DE83-69AC-C8F8-FDCD-4FF824BB683E}"/>
                </a:ext>
              </a:extLst>
            </p:cNvPr>
            <p:cNvSpPr txBox="1"/>
            <p:nvPr/>
          </p:nvSpPr>
          <p:spPr>
            <a:xfrm>
              <a:off x="443962" y="4139609"/>
              <a:ext cx="191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latin typeface="+mj-lt"/>
                  <a:ea typeface="Lato"/>
                  <a:cs typeface="Lato"/>
                </a:rPr>
                <a:t>Estimate the cost of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latin typeface="+mj-lt"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latin typeface="+mj-lt"/>
                  <a:ea typeface="Lato"/>
                  <a:cs typeface="Lato"/>
                </a:rPr>
                <a:t>care or prescriptions  before you receive them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CE4362-7AE1-631E-D91F-B69F5531210A}"/>
                </a:ext>
              </a:extLst>
            </p:cNvPr>
            <p:cNvSpPr txBox="1"/>
            <p:nvPr/>
          </p:nvSpPr>
          <p:spPr>
            <a:xfrm>
              <a:off x="8545940" y="2276719"/>
              <a:ext cx="2309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latin typeface="+mj-lt"/>
                  <a:ea typeface="Lato"/>
                  <a:cs typeface="Lato"/>
                </a:rPr>
                <a:t>Access exclusive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latin typeface="+mj-lt"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latin typeface="+mj-lt"/>
                  <a:ea typeface="Lato"/>
                  <a:cs typeface="Lato"/>
                </a:rPr>
                <a:t>member discounts on fitness memberships, travel and more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83E3F9-1968-1B18-5113-55316D5DA20C}"/>
                </a:ext>
              </a:extLst>
            </p:cNvPr>
            <p:cNvSpPr txBox="1"/>
            <p:nvPr/>
          </p:nvSpPr>
          <p:spPr>
            <a:xfrm>
              <a:off x="8545941" y="4079111"/>
              <a:ext cx="18259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Visit Wellness Central,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a personal health and wellness hub to track </a:t>
              </a:r>
              <a:b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5B5B"/>
                  </a:solidFill>
                  <a:effectLst/>
                  <a:uLnTx/>
                  <a:uFillTx/>
                  <a:ea typeface="Lato"/>
                  <a:cs typeface="Lato"/>
                </a:rPr>
                <a:t>your health goals</a:t>
              </a:r>
            </a:p>
          </p:txBody>
        </p: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A438FEFA-AFCC-77E9-DD5D-CBD34ECC5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667" y="4272646"/>
              <a:ext cx="327697" cy="346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587CEF2-2AA0-3111-07B1-3057710E4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951" y="2415692"/>
              <a:ext cx="402728" cy="35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4">
              <a:extLst>
                <a:ext uri="{FF2B5EF4-FFF2-40B4-BE49-F238E27FC236}">
                  <a16:creationId xmlns:a16="http://schemas.microsoft.com/office/drawing/2014/main" id="{D4D8D8A8-5460-F943-F613-B84068C66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346" y="4271852"/>
              <a:ext cx="347271" cy="347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6C5F3AD-B691-7980-B0C7-5A12AEEDF2FA}"/>
              </a:ext>
            </a:extLst>
          </p:cNvPr>
          <p:cNvSpPr txBox="1"/>
          <p:nvPr/>
        </p:nvSpPr>
        <p:spPr>
          <a:xfrm>
            <a:off x="897584" y="4973931"/>
            <a:ext cx="383786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57E7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1200" cap="none" spc="2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1" i="0" u="none" strike="noStrike" kern="1200" cap="none" spc="2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Get Started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B5B5B"/>
              </a:buClr>
              <a:buSzPct val="90000"/>
              <a:buFontTx/>
              <a:buNone/>
              <a:tabLst/>
              <a:defRPr/>
            </a:pPr>
            <a:r>
              <a:rPr kumimoji="0" lang="en-US" sz="1600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Sign up for your account at </a:t>
            </a: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myProvidence.com</a:t>
            </a: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68118-35CF-1F25-C3B9-430F1BFA581C}"/>
              </a:ext>
            </a:extLst>
          </p:cNvPr>
          <p:cNvSpPr txBox="1"/>
          <p:nvPr/>
        </p:nvSpPr>
        <p:spPr>
          <a:xfrm>
            <a:off x="8391020" y="5399676"/>
            <a:ext cx="3221155" cy="6463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2000" b="1" i="0" dirty="0">
                <a:solidFill>
                  <a:srgbClr val="39892F"/>
                </a:solidFill>
                <a:latin typeface="+mn-lt"/>
              </a:rPr>
              <a:t>Don’t forget HEM</a:t>
            </a:r>
          </a:p>
          <a:p>
            <a:r>
              <a:rPr lang="en-US" sz="1400" dirty="0"/>
              <a:t>September 1</a:t>
            </a:r>
            <a:r>
              <a:rPr lang="en-US" sz="1400" baseline="30000" dirty="0"/>
              <a:t>st</a:t>
            </a:r>
            <a:r>
              <a:rPr lang="en-US" sz="1400" dirty="0"/>
              <a:t> through October 31</a:t>
            </a:r>
            <a:r>
              <a:rPr lang="en-US" sz="1400" baseline="30000" dirty="0"/>
              <a:t>st</a:t>
            </a:r>
            <a:endParaRPr lang="en-US" sz="1400" b="0" i="0" dirty="0">
              <a:latin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3A1DCC9-A432-CF8D-CEBC-7DFED7C97F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894" y="1457665"/>
            <a:ext cx="3505621" cy="35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92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Wellness assessment (HEM)</a:t>
            </a:r>
            <a:endParaRPr lang="en-US" spc="4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48AA2FE-19AF-8E6E-49D3-19B94AA7A070}"/>
              </a:ext>
            </a:extLst>
          </p:cNvPr>
          <p:cNvSpPr txBox="1">
            <a:spLocks/>
          </p:cNvSpPr>
          <p:nvPr/>
        </p:nvSpPr>
        <p:spPr>
          <a:xfrm>
            <a:off x="461963" y="1565275"/>
            <a:ext cx="4746142" cy="4281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b="0"/>
              <a:t>Employees answer health and lifestyle questions</a:t>
            </a:r>
          </a:p>
          <a:p>
            <a:pPr lvl="1"/>
            <a:endParaRPr lang="en-US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>
              <a:latin typeface="Arial" panose="020B0604020202020204" pitchFamily="34" charset="0"/>
            </a:endParaRPr>
          </a:p>
          <a:p>
            <a:endParaRPr lang="en-US" sz="1800" b="0">
              <a:latin typeface="Arial" panose="020B0604020202020204" pitchFamily="34" charset="0"/>
            </a:endParaRPr>
          </a:p>
          <a:p>
            <a:r>
              <a:rPr lang="en-US" sz="1800" b="0"/>
              <a:t>Approximately 10 minutes to complete</a:t>
            </a:r>
          </a:p>
          <a:p>
            <a:r>
              <a:rPr lang="en-US" sz="1800" b="0"/>
              <a:t>Member receives personalized recommendations with areas to focus on, an overall wellness score, and a detailed personal health analysis, lifestyle risks and health conditions, programs and tools to achieve health goals</a:t>
            </a:r>
            <a:endParaRPr lang="en-US" sz="1800" b="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4206872-928F-9905-D28D-260A0C764A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054" y="1626919"/>
            <a:ext cx="5651247" cy="1496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DB341EC-7725-5D04-1E24-4E261BA549DF}"/>
              </a:ext>
            </a:extLst>
          </p:cNvPr>
          <p:cNvSpPr txBox="1"/>
          <p:nvPr/>
        </p:nvSpPr>
        <p:spPr>
          <a:xfrm>
            <a:off x="6395442" y="3438396"/>
            <a:ext cx="4585252" cy="7023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2100"/>
              </a:lnSpc>
            </a:pPr>
            <a:r>
              <a:rPr lang="en-US" b="1" dirty="0">
                <a:solidFill>
                  <a:srgbClr val="002060"/>
                </a:solidFill>
              </a:rPr>
              <a:t>This information is NOT shared</a:t>
            </a:r>
          </a:p>
          <a:p>
            <a:pPr algn="ctr">
              <a:lnSpc>
                <a:spcPts val="2100"/>
              </a:lnSpc>
            </a:pPr>
            <a:r>
              <a:rPr lang="en-US" b="1" dirty="0">
                <a:solidFill>
                  <a:srgbClr val="002060"/>
                </a:solidFill>
              </a:rPr>
              <a:t>with PEBB or your employer!</a:t>
            </a: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2EC1B5-AF23-23AE-BB35-E0C0E6FB2A36}"/>
              </a:ext>
            </a:extLst>
          </p:cNvPr>
          <p:cNvSpPr txBox="1"/>
          <p:nvPr/>
        </p:nvSpPr>
        <p:spPr>
          <a:xfrm>
            <a:off x="6598059" y="4455243"/>
            <a:ext cx="4180017" cy="646331"/>
          </a:xfrm>
          <a:prstGeom prst="rect">
            <a:avLst/>
          </a:prstGeom>
          <a:solidFill>
            <a:srgbClr val="39892F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Symbol" panose="05050102010706020507" pitchFamily="18" charset="2"/>
              </a:rPr>
              <a:t>Don’t forget HEM</a:t>
            </a:r>
          </a:p>
          <a:p>
            <a:pPr algn="ctr"/>
            <a:r>
              <a:rPr lang="en-US" b="1" dirty="0"/>
              <a:t>September 1</a:t>
            </a:r>
            <a:r>
              <a:rPr lang="en-US" b="1" baseline="30000" dirty="0"/>
              <a:t>st</a:t>
            </a:r>
            <a:r>
              <a:rPr lang="en-US" b="1" dirty="0"/>
              <a:t>  through October 31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6F3093-93C8-0FBF-87AE-9ACC6D8839AA}"/>
              </a:ext>
            </a:extLst>
          </p:cNvPr>
          <p:cNvSpPr txBox="1"/>
          <p:nvPr/>
        </p:nvSpPr>
        <p:spPr>
          <a:xfrm>
            <a:off x="725947" y="2257881"/>
            <a:ext cx="4892975" cy="1175823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General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Preventive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Mental and emotional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Tobacco and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Readiness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5B5B"/>
                </a:solidFill>
              </a:rPr>
              <a:t>Productivity</a:t>
            </a:r>
          </a:p>
          <a:p>
            <a:pPr marL="285750" indent="-285750">
              <a:buFont typeface="Franklin Gothic Book" panose="020B0503020102020204" pitchFamily="34" charset="0"/>
              <a:buChar char="+"/>
            </a:pPr>
            <a:endParaRPr lang="en-US" sz="1200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8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00C5BD-457E-D647-8D5A-03A88B5A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2031"/>
            <a:ext cx="5637212" cy="3651522"/>
          </a:xfrm>
        </p:spPr>
        <p:txBody>
          <a:bodyPr/>
          <a:lstStyle/>
          <a:p>
            <a:r>
              <a:rPr lang="en-US" dirty="0"/>
              <a:t>Additional member well-being resources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A3A5110-CB43-7E17-4557-411A0A3214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171" y="6265194"/>
            <a:ext cx="1162515" cy="5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3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87768E-D1E2-1A31-7810-0D9386DE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r>
              <a:rPr lang="en-US" dirty="0"/>
              <a:t>Member well-being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6394F5-7002-CD53-0193-8A38FAEDABDC}"/>
              </a:ext>
            </a:extLst>
          </p:cNvPr>
          <p:cNvSpPr txBox="1">
            <a:spLocks/>
          </p:cNvSpPr>
          <p:nvPr/>
        </p:nvSpPr>
        <p:spPr>
          <a:xfrm>
            <a:off x="461962" y="1565275"/>
            <a:ext cx="11260135" cy="4281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b="0" dirty="0">
                <a:solidFill>
                  <a:srgbClr val="363436"/>
                </a:solidFill>
                <a:latin typeface="Franklin Gothic Medium" panose="020B0603020102020204" pitchFamily="34" charset="0"/>
              </a:rPr>
              <a:t>At Providence, we value whole self-care for all members. We offer resources across the behavioral health continuum, so members and their families can get the care they need.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EC6BFFDC-659F-ADC6-8207-598A0B78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91913"/>
              </p:ext>
            </p:extLst>
          </p:nvPr>
        </p:nvGraphicFramePr>
        <p:xfrm>
          <a:off x="539520" y="2552863"/>
          <a:ext cx="11109784" cy="2499360"/>
        </p:xfrm>
        <a:graphic>
          <a:graphicData uri="http://schemas.openxmlformats.org/drawingml/2006/table">
            <a:tbl>
              <a:tblPr firstRow="1" bandRow="1"/>
              <a:tblGrid>
                <a:gridCol w="1567543">
                  <a:extLst>
                    <a:ext uri="{9D8B030D-6E8A-4147-A177-3AD203B41FA5}">
                      <a16:colId xmlns:a16="http://schemas.microsoft.com/office/drawing/2014/main" val="3821839307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77459334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911551974"/>
                    </a:ext>
                  </a:extLst>
                </a:gridCol>
                <a:gridCol w="1570111">
                  <a:extLst>
                    <a:ext uri="{9D8B030D-6E8A-4147-A177-3AD203B41FA5}">
                      <a16:colId xmlns:a16="http://schemas.microsoft.com/office/drawing/2014/main" val="426545313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2439705063"/>
                    </a:ext>
                  </a:extLst>
                </a:gridCol>
                <a:gridCol w="1648274">
                  <a:extLst>
                    <a:ext uri="{9D8B030D-6E8A-4147-A177-3AD203B41FA5}">
                      <a16:colId xmlns:a16="http://schemas.microsoft.com/office/drawing/2014/main" val="1009222272"/>
                    </a:ext>
                  </a:extLst>
                </a:gridCol>
                <a:gridCol w="1704526">
                  <a:extLst>
                    <a:ext uri="{9D8B030D-6E8A-4147-A177-3AD203B41FA5}">
                      <a16:colId xmlns:a16="http://schemas.microsoft.com/office/drawing/2014/main" val="118181095"/>
                    </a:ext>
                  </a:extLst>
                </a:gridCol>
              </a:tblGrid>
              <a:tr h="886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Mental Health Education Tools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Resources to Relax &amp; Recharge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Stress Management Health Coaching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Learn to Live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Behavioral Health Concierge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Broad Behavioral Health Network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24/7 Crisis </a:t>
                      </a:r>
                    </a:p>
                    <a:p>
                      <a:pPr algn="ctr"/>
                      <a:r>
                        <a:rPr lang="en-US" sz="1400" b="1" i="0" dirty="0">
                          <a:solidFill>
                            <a:schemeClr val="accent6"/>
                          </a:solidFill>
                          <a:latin typeface="+mj-lt"/>
                        </a:rPr>
                        <a:t>Line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867703"/>
                  </a:ext>
                </a:extLst>
              </a:tr>
              <a:tr h="12288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sz="1200" b="0" i="0" u="none" strike="noStrike" kern="1200" cap="none" spc="100" normalizeH="0" baseline="0" dirty="0">
                          <a:ln>
                            <a:noFill/>
                          </a:ln>
                          <a:solidFill>
                            <a:srgbClr val="5B5B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Learn about the signs, symptoms and treatments for mental health conditions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rgbClr val="5B5B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Save on massage therapy, yoga, meditation and more through LifeBalance and ChooseHealthy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rgbClr val="5B5B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 one-on-one support to reduce stress or just feel better every day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rgbClr val="5B5B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Enroll in a digital program to learn to overcome stress, anxiety, depression, insomnia, and substance use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rgbClr val="5B5B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Access virtual and confidential same-day or next-day appointments at no cost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rgbClr val="5B5B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 a provider you trust and make an in-person or virtual appointment, no referral required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100" normalizeH="0" baseline="0" noProof="0" dirty="0">
                          <a:ln>
                            <a:noFill/>
                          </a:ln>
                          <a:solidFill>
                            <a:srgbClr val="5B5B5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 behavioral health and substance abuse service support right away from our crisis-trained staff</a:t>
                      </a:r>
                    </a:p>
                    <a:p>
                      <a:pPr algn="ctr"/>
                      <a:endParaRPr kumimoji="0" lang="en-US" sz="1200" b="0" i="0" u="none" strike="noStrike" kern="1200" cap="none" spc="100" normalizeH="0" baseline="0" dirty="0">
                        <a:ln>
                          <a:noFill/>
                        </a:ln>
                        <a:solidFill>
                          <a:srgbClr val="5B5B5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307429"/>
                  </a:ext>
                </a:extLst>
              </a:tr>
            </a:tbl>
          </a:graphicData>
        </a:graphic>
      </p:graphicFrame>
      <p:sp>
        <p:nvSpPr>
          <p:cNvPr id="7" name="object 38">
            <a:extLst>
              <a:ext uri="{FF2B5EF4-FFF2-40B4-BE49-F238E27FC236}">
                <a16:creationId xmlns:a16="http://schemas.microsoft.com/office/drawing/2014/main" id="{B58010F1-FC6B-AEE4-0BFF-E52D8C729D69}"/>
              </a:ext>
            </a:extLst>
          </p:cNvPr>
          <p:cNvSpPr txBox="1"/>
          <p:nvPr/>
        </p:nvSpPr>
        <p:spPr>
          <a:xfrm>
            <a:off x="1586520" y="5464383"/>
            <a:ext cx="10839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L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o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w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 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v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eri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t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Palatino Linotype"/>
            </a:endParaRPr>
          </a:p>
        </p:txBody>
      </p:sp>
      <p:sp>
        <p:nvSpPr>
          <p:cNvPr id="23" name="object 39">
            <a:extLst>
              <a:ext uri="{FF2B5EF4-FFF2-40B4-BE49-F238E27FC236}">
                <a16:creationId xmlns:a16="http://schemas.microsoft.com/office/drawing/2014/main" id="{8944D7A0-E7BD-32C4-EA18-ED8F44F49B55}"/>
              </a:ext>
            </a:extLst>
          </p:cNvPr>
          <p:cNvSpPr txBox="1"/>
          <p:nvPr/>
        </p:nvSpPr>
        <p:spPr>
          <a:xfrm>
            <a:off x="5454096" y="5476794"/>
            <a:ext cx="15093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M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o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de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r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a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t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e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 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v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eri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t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Palatino Linotype"/>
            </a:endParaRPr>
          </a:p>
        </p:txBody>
      </p:sp>
      <p:sp>
        <p:nvSpPr>
          <p:cNvPr id="24" name="object 40">
            <a:extLst>
              <a:ext uri="{FF2B5EF4-FFF2-40B4-BE49-F238E27FC236}">
                <a16:creationId xmlns:a16="http://schemas.microsoft.com/office/drawing/2014/main" id="{E866B079-1A81-2C32-04D2-5CD19FA94E5C}"/>
              </a:ext>
            </a:extLst>
          </p:cNvPr>
          <p:cNvSpPr txBox="1"/>
          <p:nvPr/>
        </p:nvSpPr>
        <p:spPr>
          <a:xfrm>
            <a:off x="9587758" y="5464383"/>
            <a:ext cx="11188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High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 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v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eri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t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5B5B5B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Palatino Linotype"/>
              </a:rPr>
              <a:t>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Palatino Linotype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BB45AE-C662-95AB-F4BE-1B0F6BA3E2E1}"/>
              </a:ext>
            </a:extLst>
          </p:cNvPr>
          <p:cNvGrpSpPr/>
          <p:nvPr/>
        </p:nvGrpSpPr>
        <p:grpSpPr>
          <a:xfrm>
            <a:off x="353992" y="5107790"/>
            <a:ext cx="10972800" cy="182880"/>
            <a:chOff x="326845" y="5337058"/>
            <a:chExt cx="10972800" cy="18288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DA2BEC-BB20-1DF7-1F99-3D1CB045E762}"/>
                </a:ext>
              </a:extLst>
            </p:cNvPr>
            <p:cNvSpPr/>
            <p:nvPr/>
          </p:nvSpPr>
          <p:spPr>
            <a:xfrm>
              <a:off x="326845" y="5405639"/>
              <a:ext cx="10972800" cy="4571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3300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rgbClr r="172" g="218" b="229"/>
            </a:lnRef>
            <a:fillRef idx="1">
              <a:scrgbClr r="255" g="255" b="255"/>
            </a:fillRef>
            <a:effectRef idx="1">
              <a:scrgbClr r="231" g="0" b="66"/>
            </a:effectRef>
            <a:fontRef idx="minor">
              <a:schemeClr val="dk1"/>
            </a:fontRef>
          </p:style>
          <p:txBody>
            <a:bodyPr spcFirstLastPara="0" vert="horz" wrap="square" lIns="137160" tIns="91440" rIns="0" bIns="548640" numCol="1" spcCol="1270" rtlCol="0" anchor="b" anchorCtr="0">
              <a:normAutofit fontScale="25000" lnSpcReduction="20000"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50" normalizeH="0" baseline="0" noProof="0" dirty="0">
                <a:ln>
                  <a:noFill/>
                </a:ln>
                <a:solidFill>
                  <a:srgbClr val="0057E7">
                    <a:lumMod val="75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719586-DD01-96E3-9BA1-E3F957200B54}"/>
                </a:ext>
              </a:extLst>
            </p:cNvPr>
            <p:cNvSpPr/>
            <p:nvPr/>
          </p:nvSpPr>
          <p:spPr>
            <a:xfrm>
              <a:off x="1183765" y="5337058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172" g="218" b="229"/>
            </a:lnRef>
            <a:fillRef idx="1">
              <a:scrgbClr r="255" g="255" b="255"/>
            </a:fillRef>
            <a:effectRef idx="1">
              <a:scrgbClr r="231" g="0" b="66"/>
            </a:effectRef>
            <a:fontRef idx="minor">
              <a:schemeClr val="dk1"/>
            </a:fontRef>
          </p:style>
          <p:txBody>
            <a:bodyPr spcFirstLastPara="0" vert="horz" wrap="square" lIns="137160" tIns="91440" rIns="0" bIns="548640" numCol="1" spcCol="1270" rtlCol="0" anchor="b" anchorCtr="0">
              <a:normAutofit fontScale="25000" lnSpcReduction="20000"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50" normalizeH="0" baseline="0" noProof="0" dirty="0">
                <a:ln>
                  <a:noFill/>
                </a:ln>
                <a:solidFill>
                  <a:srgbClr val="0057E7">
                    <a:lumMod val="75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3A3E844-D5D6-D6BA-6CD5-D72969FB0C03}"/>
                </a:ext>
              </a:extLst>
            </p:cNvPr>
            <p:cNvSpPr/>
            <p:nvPr/>
          </p:nvSpPr>
          <p:spPr>
            <a:xfrm>
              <a:off x="2748859" y="5337058"/>
              <a:ext cx="182880" cy="1828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172" g="218" b="229"/>
            </a:lnRef>
            <a:fillRef idx="1">
              <a:scrgbClr r="255" g="255" b="255"/>
            </a:fillRef>
            <a:effectRef idx="1">
              <a:scrgbClr r="231" g="0" b="66"/>
            </a:effectRef>
            <a:fontRef idx="minor">
              <a:schemeClr val="dk1"/>
            </a:fontRef>
          </p:style>
          <p:txBody>
            <a:bodyPr spcFirstLastPara="0" vert="horz" wrap="square" lIns="137160" tIns="91440" rIns="0" bIns="548640" numCol="1" spcCol="1270" rtlCol="0" anchor="b" anchorCtr="0">
              <a:normAutofit fontScale="25000" lnSpcReduction="20000"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50" normalizeH="0" baseline="0" noProof="0" dirty="0">
                <a:ln>
                  <a:noFill/>
                </a:ln>
                <a:solidFill>
                  <a:srgbClr val="0057E7">
                    <a:lumMod val="75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E74534-0FD9-090B-9936-ECF5F0EE0DCA}"/>
                </a:ext>
              </a:extLst>
            </p:cNvPr>
            <p:cNvSpPr/>
            <p:nvPr/>
          </p:nvSpPr>
          <p:spPr>
            <a:xfrm>
              <a:off x="4436717" y="5337058"/>
              <a:ext cx="182880" cy="1828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172" g="218" b="229"/>
            </a:lnRef>
            <a:fillRef idx="1">
              <a:scrgbClr r="255" g="255" b="255"/>
            </a:fillRef>
            <a:effectRef idx="1">
              <a:scrgbClr r="231" g="0" b="66"/>
            </a:effectRef>
            <a:fontRef idx="minor">
              <a:schemeClr val="dk1"/>
            </a:fontRef>
          </p:style>
          <p:txBody>
            <a:bodyPr spcFirstLastPara="0" vert="horz" wrap="square" lIns="137160" tIns="91440" rIns="0" bIns="548640" numCol="1" spcCol="1270" rtlCol="0" anchor="b" anchorCtr="0">
              <a:normAutofit fontScale="25000" lnSpcReduction="20000"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50" normalizeH="0" baseline="0" noProof="0" dirty="0">
                <a:ln>
                  <a:noFill/>
                </a:ln>
                <a:solidFill>
                  <a:srgbClr val="0057E7">
                    <a:lumMod val="75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BD8974F-A503-3840-E4AF-6079EA95C274}"/>
                </a:ext>
              </a:extLst>
            </p:cNvPr>
            <p:cNvSpPr/>
            <p:nvPr/>
          </p:nvSpPr>
          <p:spPr>
            <a:xfrm>
              <a:off x="6090207" y="5337058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172" g="218" b="229"/>
            </a:lnRef>
            <a:fillRef idx="1">
              <a:scrgbClr r="255" g="255" b="255"/>
            </a:fillRef>
            <a:effectRef idx="1">
              <a:scrgbClr r="231" g="0" b="66"/>
            </a:effectRef>
            <a:fontRef idx="minor">
              <a:schemeClr val="dk1"/>
            </a:fontRef>
          </p:style>
          <p:txBody>
            <a:bodyPr spcFirstLastPara="0" vert="horz" wrap="square" lIns="137160" tIns="91440" rIns="0" bIns="548640" numCol="1" spcCol="1270" rtlCol="0" anchor="b" anchorCtr="0">
              <a:normAutofit fontScale="25000" lnSpcReduction="20000"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50" normalizeH="0" baseline="0" noProof="0" dirty="0">
                <a:ln>
                  <a:noFill/>
                </a:ln>
                <a:solidFill>
                  <a:srgbClr val="0057E7">
                    <a:lumMod val="75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E23B86-2689-9A2C-9941-DB1AC7E0C8EA}"/>
                </a:ext>
              </a:extLst>
            </p:cNvPr>
            <p:cNvSpPr/>
            <p:nvPr/>
          </p:nvSpPr>
          <p:spPr>
            <a:xfrm>
              <a:off x="7692362" y="5337058"/>
              <a:ext cx="182880" cy="1828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rgbClr r="172" g="218" b="229"/>
            </a:lnRef>
            <a:fillRef idx="1">
              <a:scrgbClr r="255" g="255" b="255"/>
            </a:fillRef>
            <a:effectRef idx="1">
              <a:scrgbClr r="231" g="0" b="66"/>
            </a:effectRef>
            <a:fontRef idx="minor">
              <a:schemeClr val="dk1"/>
            </a:fontRef>
          </p:style>
          <p:txBody>
            <a:bodyPr spcFirstLastPara="0" vert="horz" wrap="square" lIns="137160" tIns="91440" rIns="0" bIns="548640" numCol="1" spcCol="1270" rtlCol="0" anchor="b" anchorCtr="0">
              <a:normAutofit fontScale="25000" lnSpcReduction="20000"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50" normalizeH="0" baseline="0" noProof="0" dirty="0">
                <a:ln>
                  <a:noFill/>
                </a:ln>
                <a:solidFill>
                  <a:srgbClr val="0057E7">
                    <a:lumMod val="75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1410F1F-2410-7C70-8932-2AFBA890820A}"/>
                </a:ext>
              </a:extLst>
            </p:cNvPr>
            <p:cNvSpPr/>
            <p:nvPr/>
          </p:nvSpPr>
          <p:spPr>
            <a:xfrm>
              <a:off x="9254412" y="5337058"/>
              <a:ext cx="182880" cy="18288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rgbClr r="172" g="218" b="229"/>
            </a:lnRef>
            <a:fillRef idx="1">
              <a:scrgbClr r="255" g="255" b="255"/>
            </a:fillRef>
            <a:effectRef idx="1">
              <a:scrgbClr r="231" g="0" b="66"/>
            </a:effectRef>
            <a:fontRef idx="minor">
              <a:schemeClr val="dk1"/>
            </a:fontRef>
          </p:style>
          <p:txBody>
            <a:bodyPr spcFirstLastPara="0" vert="horz" wrap="square" lIns="137160" tIns="91440" rIns="0" bIns="548640" numCol="1" spcCol="1270" rtlCol="0" anchor="b" anchorCtr="0">
              <a:normAutofit fontScale="25000" lnSpcReduction="20000"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B232669-555A-F604-C7D6-C8ADD8A8D724}"/>
                </a:ext>
              </a:extLst>
            </p:cNvPr>
            <p:cNvSpPr/>
            <p:nvPr/>
          </p:nvSpPr>
          <p:spPr>
            <a:xfrm>
              <a:off x="10704755" y="5337058"/>
              <a:ext cx="182880" cy="1828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rgbClr r="172" g="218" b="229"/>
            </a:lnRef>
            <a:fillRef idx="1">
              <a:scrgbClr r="255" g="255" b="255"/>
            </a:fillRef>
            <a:effectRef idx="1">
              <a:scrgbClr r="231" g="0" b="66"/>
            </a:effectRef>
            <a:fontRef idx="minor">
              <a:schemeClr val="dk1"/>
            </a:fontRef>
          </p:style>
          <p:txBody>
            <a:bodyPr spcFirstLastPara="0" vert="horz" wrap="square" lIns="137160" tIns="91440" rIns="0" bIns="548640" numCol="1" spcCol="1270" rtlCol="0" anchor="b" anchorCtr="0">
              <a:normAutofit fontScale="25000" lnSpcReduction="20000"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95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Health coaching</a:t>
            </a:r>
            <a:endParaRPr lang="en-US" spc="4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C62E4F2-0259-0B55-4AD4-9BFDE89D9466}"/>
              </a:ext>
            </a:extLst>
          </p:cNvPr>
          <p:cNvSpPr txBox="1">
            <a:spLocks/>
          </p:cNvSpPr>
          <p:nvPr/>
        </p:nvSpPr>
        <p:spPr>
          <a:xfrm>
            <a:off x="461962" y="1462037"/>
            <a:ext cx="5632450" cy="42814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/>
              <a:t>Standard health coaching program</a:t>
            </a:r>
          </a:p>
          <a:p>
            <a:pPr marL="742950" lvl="2"/>
            <a:r>
              <a:rPr lang="en-US" sz="2000" dirty="0"/>
              <a:t>Guidance to help members identify and take action toward healthier lifestyle and behavior choices</a:t>
            </a:r>
          </a:p>
          <a:p>
            <a:pPr marL="1028700" lvl="3"/>
            <a:r>
              <a:rPr lang="en-US" sz="2000" dirty="0"/>
              <a:t>Empower members to lose weight, improve diet, manage stress, exercise or stop using tobacco</a:t>
            </a:r>
          </a:p>
          <a:p>
            <a:pPr marL="742950" lvl="2"/>
            <a:r>
              <a:rPr lang="en-US" sz="2000" dirty="0"/>
              <a:t>Evidence-based coaching techniques</a:t>
            </a:r>
          </a:p>
          <a:p>
            <a:pPr marL="742950" lvl="2"/>
            <a:r>
              <a:rPr lang="en-US" sz="2000" dirty="0"/>
              <a:t>Sessions are 1:1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0C880-6EB6-D167-D8DF-598D68F6C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792" y="4894709"/>
            <a:ext cx="871837" cy="920611"/>
          </a:xfrm>
          <a:prstGeom prst="rect">
            <a:avLst/>
          </a:prstGeom>
        </p:spPr>
      </p:pic>
      <p:pic>
        <p:nvPicPr>
          <p:cNvPr id="4" name="Picture 3" descr="A picture containing person, person, indoor, old&#10;&#10;Description automatically generated">
            <a:extLst>
              <a:ext uri="{FF2B5EF4-FFF2-40B4-BE49-F238E27FC236}">
                <a16:creationId xmlns:a16="http://schemas.microsoft.com/office/drawing/2014/main" id="{138EB5AE-CC3E-8519-E278-04DB7484E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90965" y="1673351"/>
            <a:ext cx="4600448" cy="407017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69091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Omada for diabetes prevention</a:t>
            </a:r>
            <a:endParaRPr lang="en-US" spc="4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C62E4F2-0259-0B55-4AD4-9BFDE89D9466}"/>
              </a:ext>
            </a:extLst>
          </p:cNvPr>
          <p:cNvSpPr txBox="1">
            <a:spLocks/>
          </p:cNvSpPr>
          <p:nvPr/>
        </p:nvSpPr>
        <p:spPr>
          <a:xfrm>
            <a:off x="461962" y="1854031"/>
            <a:ext cx="6484528" cy="388949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/>
              <a:t>Members get pre-connected cellular scales to report data and track progress in real time</a:t>
            </a:r>
          </a:p>
          <a:p>
            <a:r>
              <a:rPr lang="en-US" b="0" dirty="0"/>
              <a:t>Omada care teams receive automatic updates and provide relevant, evidence-based guidance</a:t>
            </a:r>
          </a:p>
          <a:p>
            <a:r>
              <a:rPr lang="en-US" b="0" dirty="0"/>
              <a:t>Personal health coaches and specialists update best clinical practices for each member based on data points</a:t>
            </a:r>
          </a:p>
          <a:p>
            <a:pPr lvl="1"/>
            <a:r>
              <a:rPr lang="en-US" dirty="0"/>
              <a:t>19% of participants lost 5% or more of their initial weight</a:t>
            </a:r>
          </a:p>
          <a:p>
            <a:pPr lvl="1"/>
            <a:r>
              <a:rPr lang="en-US" dirty="0"/>
              <a:t>58% of participants achieved normal A1C at 12 months in the program</a:t>
            </a:r>
          </a:p>
        </p:txBody>
      </p:sp>
      <p:pic>
        <p:nvPicPr>
          <p:cNvPr id="5" name="Picture 2" descr="programs-sub-hero-banner-prediabetes-0122">
            <a:extLst>
              <a:ext uri="{FF2B5EF4-FFF2-40B4-BE49-F238E27FC236}">
                <a16:creationId xmlns:a16="http://schemas.microsoft.com/office/drawing/2014/main" id="{554D8472-B107-CC96-A85E-CE7ABA7B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097" y="1828287"/>
            <a:ext cx="4234468" cy="332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Media Kit | Omada Health">
            <a:extLst>
              <a:ext uri="{FF2B5EF4-FFF2-40B4-BE49-F238E27FC236}">
                <a16:creationId xmlns:a16="http://schemas.microsoft.com/office/drawing/2014/main" id="{1BF3882C-436D-D202-CA51-BC3187E2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4572" y="1462037"/>
            <a:ext cx="1666031" cy="39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2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Kaia Health digital pain management</a:t>
            </a:r>
            <a:endParaRPr lang="en-US" spc="4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C62E4F2-0259-0B55-4AD4-9BFDE89D9466}"/>
              </a:ext>
            </a:extLst>
          </p:cNvPr>
          <p:cNvSpPr txBox="1">
            <a:spLocks/>
          </p:cNvSpPr>
          <p:nvPr/>
        </p:nvSpPr>
        <p:spPr>
          <a:xfrm>
            <a:off x="461962" y="1462037"/>
            <a:ext cx="5632450" cy="47832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Kaia helps you fight aches and pains, in as little as 15 minutes per day</a:t>
            </a:r>
          </a:p>
          <a:p>
            <a:pPr lvl="1"/>
            <a:r>
              <a:rPr lang="en-US" dirty="0"/>
              <a:t>Ready when you are! No equipment or wearables needed</a:t>
            </a:r>
          </a:p>
          <a:p>
            <a:pPr lvl="1"/>
            <a:r>
              <a:rPr lang="en-US" dirty="0"/>
              <a:t>Direct audio and video feedback on how you are performing your exercises by Kaia’s Motion Coach™ </a:t>
            </a:r>
          </a:p>
          <a:p>
            <a:pPr lvl="2"/>
            <a:r>
              <a:rPr lang="en-US" dirty="0"/>
              <a:t>Real time feedback ensures good form &amp; optimal results</a:t>
            </a:r>
          </a:p>
          <a:p>
            <a:pPr lvl="2"/>
            <a:r>
              <a:rPr lang="en-US" dirty="0"/>
              <a:t>Clinically validated -- feedback as effective as in-person PT</a:t>
            </a:r>
          </a:p>
          <a:p>
            <a:pPr lvl="1"/>
            <a:r>
              <a:rPr lang="en-US" dirty="0"/>
              <a:t>Kaia is designed to fit into your lifestyle and is available 24/7 from the comfort of your own home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37A46-A216-733E-B54E-EBDF913DE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205" y="4811363"/>
            <a:ext cx="3368360" cy="888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3B503A-AACE-AA38-6F4E-5F9B2D9FD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334" y="1462037"/>
            <a:ext cx="5098102" cy="27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3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 err="1"/>
              <a:t>Virta</a:t>
            </a:r>
            <a:r>
              <a:rPr lang="en-US" spc="65" dirty="0"/>
              <a:t> Health type 2 diabetes reversal</a:t>
            </a:r>
            <a:endParaRPr lang="en-US" spc="4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C62E4F2-0259-0B55-4AD4-9BFDE89D9466}"/>
              </a:ext>
            </a:extLst>
          </p:cNvPr>
          <p:cNvSpPr txBox="1">
            <a:spLocks/>
          </p:cNvSpPr>
          <p:nvPr/>
        </p:nvSpPr>
        <p:spPr>
          <a:xfrm>
            <a:off x="461962" y="1462037"/>
            <a:ext cx="6295098" cy="32762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2400" spc="20" dirty="0" err="1">
                <a:solidFill>
                  <a:srgbClr val="5B5B5B"/>
                </a:solidFill>
                <a:latin typeface="Franklin Gothic Medium" panose="020B0603020102020204" pitchFamily="34" charset="0"/>
                <a:sym typeface="Arial"/>
              </a:rPr>
              <a:t>Virta</a:t>
            </a:r>
            <a:r>
              <a:rPr lang="en-US" sz="2400" spc="20" dirty="0">
                <a:solidFill>
                  <a:srgbClr val="5B5B5B"/>
                </a:solidFill>
                <a:latin typeface="Franklin Gothic Medium" panose="020B0603020102020204" pitchFamily="34" charset="0"/>
                <a:sym typeface="Arial"/>
              </a:rPr>
              <a:t> helps to naturally reverse type 2 diabetes</a:t>
            </a:r>
            <a:endParaRPr lang="en-US" sz="2400" i="1" spc="20" dirty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  <a:sym typeface="Arial"/>
            </a:endParaRPr>
          </a:p>
          <a:p>
            <a:r>
              <a:rPr lang="en-US" b="0" dirty="0" err="1"/>
              <a:t>Virta</a:t>
            </a:r>
            <a:r>
              <a:rPr lang="en-US" b="0" dirty="0"/>
              <a:t> is a non-surgical, medical treatment that is clinically proven to reverse Type 2 diabetes</a:t>
            </a:r>
          </a:p>
          <a:p>
            <a:pPr lvl="1"/>
            <a:r>
              <a:rPr lang="en-US" sz="1600" dirty="0"/>
              <a:t>Lower blood sugar and lose weight while eliminating the need for medications</a:t>
            </a:r>
          </a:p>
          <a:p>
            <a:r>
              <a:rPr lang="en-US" b="0" dirty="0"/>
              <a:t>PEBB members currently living with type 2 diabetes may be eligible to enroll in </a:t>
            </a:r>
            <a:r>
              <a:rPr lang="en-US" b="0" dirty="0" err="1"/>
              <a:t>Virta</a:t>
            </a:r>
            <a:r>
              <a:rPr lang="en-US" b="0" dirty="0"/>
              <a:t> Health at </a:t>
            </a:r>
            <a:r>
              <a:rPr lang="en-US" dirty="0">
                <a:solidFill>
                  <a:srgbClr val="39892F"/>
                </a:solidFill>
              </a:rPr>
              <a:t>NO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1441C-D7D9-4813-0397-9326E4466E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263" y="1462037"/>
            <a:ext cx="3924030" cy="4132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8171F-30FC-3162-5E1A-5F7AD9A9394D}"/>
              </a:ext>
            </a:extLst>
          </p:cNvPr>
          <p:cNvSpPr txBox="1"/>
          <p:nvPr/>
        </p:nvSpPr>
        <p:spPr>
          <a:xfrm>
            <a:off x="461962" y="4962614"/>
            <a:ext cx="653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learn more, visit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www.virtahealth.com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9892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5753BC-9DA6-E1D0-41A5-B0325187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520241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Get the right care at the right time in the right place</a:t>
            </a:r>
            <a:endParaRPr lang="en-US" spc="4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73C19-7139-641A-979B-309BDD277DDE}"/>
              </a:ext>
            </a:extLst>
          </p:cNvPr>
          <p:cNvSpPr txBox="1"/>
          <p:nvPr/>
        </p:nvSpPr>
        <p:spPr>
          <a:xfrm>
            <a:off x="2066306" y="5903658"/>
            <a:ext cx="761552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400" b="1" dirty="0">
                <a:solidFill>
                  <a:srgbClr val="343234"/>
                </a:solidFill>
                <a:latin typeface="+mj-lt"/>
              </a:rPr>
              <a:t>If you ever think your life or well-being could be in serious danger, call 911 immediately.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3EA4D-6AA4-AA32-899C-0F9770C8175A}"/>
              </a:ext>
            </a:extLst>
          </p:cNvPr>
          <p:cNvSpPr txBox="1"/>
          <p:nvPr/>
        </p:nvSpPr>
        <p:spPr>
          <a:xfrm>
            <a:off x="596597" y="3041177"/>
            <a:ext cx="1554480" cy="25366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ProvRN 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Free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Connect with a registered nurse 24/7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Easy first step when you have symptoms and want to know if you need face-to-face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704A9-9A6A-1C8C-B233-5E5EB82FA849}"/>
              </a:ext>
            </a:extLst>
          </p:cNvPr>
          <p:cNvSpPr txBox="1"/>
          <p:nvPr/>
        </p:nvSpPr>
        <p:spPr>
          <a:xfrm>
            <a:off x="2439943" y="3041177"/>
            <a:ext cx="1554480" cy="2254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ExpressCare</a:t>
            </a: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Virtual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Free</a:t>
            </a:r>
          </a:p>
          <a:p>
            <a:pPr marL="171450" marR="0" lvl="2" indent="-17145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Talk with a provider from anywhere using your tablet, smartphone, or computer</a:t>
            </a:r>
          </a:p>
          <a:p>
            <a:pPr marL="171450" marR="0" lvl="2" indent="-17145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Available nationwide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81AB3-FAEA-5C07-DF78-25D76D1F02BB}"/>
              </a:ext>
            </a:extLst>
          </p:cNvPr>
          <p:cNvSpPr txBox="1"/>
          <p:nvPr/>
        </p:nvSpPr>
        <p:spPr>
          <a:xfrm>
            <a:off x="4277783" y="3041177"/>
            <a:ext cx="1554480" cy="24147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ExpressCare</a:t>
            </a: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Clinics</a:t>
            </a: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Free</a:t>
            </a:r>
          </a:p>
          <a:p>
            <a:pPr marL="0" marR="0" lvl="2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Same-day, in-person treatment </a:t>
            </a:r>
          </a:p>
          <a:p>
            <a:pPr marL="0" marR="0" lvl="2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 many convenient locations (some in your local Walgreens), it’s easy to find a clinic near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D0759-1272-100F-AA07-4AD69A3502CF}"/>
              </a:ext>
            </a:extLst>
          </p:cNvPr>
          <p:cNvSpPr txBox="1"/>
          <p:nvPr/>
        </p:nvSpPr>
        <p:spPr>
          <a:xfrm>
            <a:off x="6244880" y="3041176"/>
            <a:ext cx="1554480" cy="20870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Primary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$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39892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2" indent="-17145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Your primary healthcare partner for check-ups, managing chronic conditions, and specialist referrals</a:t>
            </a:r>
          </a:p>
          <a:p>
            <a:pPr marL="171450" marR="0" lvl="2" indent="-17145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Appointment required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8A341-5E91-D24E-A027-D219A24CB5F9}"/>
              </a:ext>
            </a:extLst>
          </p:cNvPr>
          <p:cNvSpPr txBox="1"/>
          <p:nvPr/>
        </p:nvSpPr>
        <p:spPr>
          <a:xfrm>
            <a:off x="8127350" y="3041177"/>
            <a:ext cx="1554480" cy="23156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Urgent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$$</a:t>
            </a:r>
          </a:p>
          <a:p>
            <a:pPr marL="171450" marR="0" lvl="2" indent="-17145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you need help right away and can’t wait for an appointment</a:t>
            </a:r>
          </a:p>
          <a:p>
            <a:pPr marL="171450" marR="0" lvl="2" indent="-17145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Hours vary by location</a:t>
            </a:r>
          </a:p>
          <a:p>
            <a:pPr marL="114300" marR="0" lvl="2" indent="-1143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Franklin Gothic Medium" panose="020B0603020102020204" pitchFamily="34" charset="0"/>
              <a:buChar char="+"/>
              <a:tabLst/>
              <a:defRPr/>
            </a:pPr>
            <a:endParaRPr kumimoji="0" lang="en-US" sz="1100" b="0" i="0" u="none" strike="noStrike" kern="1200" cap="none" spc="2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AA0C5-3001-5C5A-AD45-5DD370CF58A9}"/>
              </a:ext>
            </a:extLst>
          </p:cNvPr>
          <p:cNvSpPr txBox="1"/>
          <p:nvPr/>
        </p:nvSpPr>
        <p:spPr>
          <a:xfrm>
            <a:off x="10000295" y="3041176"/>
            <a:ext cx="1554480" cy="2536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Emergency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20" normalizeH="0" baseline="0" noProof="0" dirty="0">
                <a:ln>
                  <a:noFill/>
                </a:ln>
                <a:solidFill>
                  <a:srgbClr val="39892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$$$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39892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2" indent="-17145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you think you may be in danger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43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2" indent="-17145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rgbClr val="FFFFF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Available 24/7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36B66E-7CC8-EA75-F004-B1A705EA143D}"/>
              </a:ext>
            </a:extLst>
          </p:cNvPr>
          <p:cNvCxnSpPr/>
          <p:nvPr/>
        </p:nvCxnSpPr>
        <p:spPr>
          <a:xfrm>
            <a:off x="508000" y="5673090"/>
            <a:ext cx="10922000" cy="0"/>
          </a:xfrm>
          <a:prstGeom prst="straightConnector1">
            <a:avLst/>
          </a:prstGeom>
          <a:ln w="57150" cap="rnd">
            <a:gradFill flip="none" rotWithShape="1">
              <a:gsLst>
                <a:gs pos="91000">
                  <a:srgbClr val="39892F"/>
                </a:gs>
                <a:gs pos="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round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186F87-C5F1-7FA4-AEF6-34FCC52A0F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72" y="1934503"/>
            <a:ext cx="852452" cy="8028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55CE0E-F3B6-CF4F-ECBB-55F6CC0E9A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700" y="1730881"/>
            <a:ext cx="720616" cy="1064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B3BE61-EE2E-1B47-361A-AB7C74D6E3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14" y="1969422"/>
            <a:ext cx="977459" cy="7928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19102D-8829-A930-2991-46973DD665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151" y="2075360"/>
            <a:ext cx="1283770" cy="6620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E55F1D-32EA-F26A-4DF6-16B8EECF55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99" y="2017913"/>
            <a:ext cx="783314" cy="77794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E30C79B-2E6B-9542-EFD2-AE38787873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9991" y="2017913"/>
            <a:ext cx="840438" cy="8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95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970979-63AC-4CA1-8DE1-81B8771FB3F5}"/>
              </a:ext>
            </a:extLst>
          </p:cNvPr>
          <p:cNvSpPr/>
          <p:nvPr/>
        </p:nvSpPr>
        <p:spPr>
          <a:xfrm>
            <a:off x="461961" y="3856383"/>
            <a:ext cx="11518003" cy="2411895"/>
          </a:xfrm>
          <a:prstGeom prst="rect">
            <a:avLst/>
          </a:prstGeom>
          <a:solidFill>
            <a:srgbClr val="D2DDF1">
              <a:alpha val="5986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A09B43-DDA4-5B45-50B0-03470839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r>
              <a:rPr lang="en-US" dirty="0"/>
              <a:t>Member support and navigation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87867F7-4EA0-0DAF-1C5D-95BFFDDC1470}"/>
              </a:ext>
            </a:extLst>
          </p:cNvPr>
          <p:cNvSpPr txBox="1">
            <a:spLocks/>
          </p:cNvSpPr>
          <p:nvPr/>
        </p:nvSpPr>
        <p:spPr>
          <a:xfrm>
            <a:off x="461962" y="1392998"/>
            <a:ext cx="9967499" cy="4281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Providence Pathfinder</a:t>
            </a:r>
          </a:p>
          <a:p>
            <a:pPr lvl="1"/>
            <a:r>
              <a:rPr lang="en-US" sz="1600" dirty="0"/>
              <a:t>Single point of access for medical, behavioral health, and pharmacy benefit support</a:t>
            </a:r>
          </a:p>
          <a:p>
            <a:pPr lvl="1"/>
            <a:r>
              <a:rPr lang="en-US" sz="1600" dirty="0"/>
              <a:t>24/7, 365 access to a crisis-trained support team</a:t>
            </a:r>
          </a:p>
          <a:p>
            <a:pPr lvl="1"/>
            <a:r>
              <a:rPr lang="en-US" sz="1600" dirty="0"/>
              <a:t>Secure chat and email via </a:t>
            </a:r>
            <a:r>
              <a:rPr lang="en-US" sz="1600" dirty="0" err="1"/>
              <a:t>MyProvidence</a:t>
            </a:r>
            <a:r>
              <a:rPr lang="en-US" sz="1600" dirty="0"/>
              <a:t>, with history stored in the member’s account </a:t>
            </a:r>
          </a:p>
          <a:p>
            <a:r>
              <a:rPr lang="en-US" dirty="0"/>
              <a:t>24/7, 365 access to commonly requested services</a:t>
            </a:r>
          </a:p>
          <a:p>
            <a:pPr lvl="1"/>
            <a:r>
              <a:rPr lang="en-US" sz="1600" dirty="0"/>
              <a:t>Real time benefits, cost share details, PA and referral information, and ID card requests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0AEF1-EBD0-6904-AE94-58A466C321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944" y="4144116"/>
            <a:ext cx="592328" cy="452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F39E86-DDEA-6AA0-8294-BCCC68E4B7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835" y="5555786"/>
            <a:ext cx="315722" cy="466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3542C-FEDD-FFE7-C58C-BF8F61C3A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536" y="4851852"/>
            <a:ext cx="357632" cy="4051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47C1A1-4B43-CB5B-9787-F25A308D07BE}"/>
              </a:ext>
            </a:extLst>
          </p:cNvPr>
          <p:cNvSpPr txBox="1"/>
          <p:nvPr/>
        </p:nvSpPr>
        <p:spPr>
          <a:xfrm>
            <a:off x="9090991" y="549965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F99FFC-CE4F-CB8F-26B4-F6A450DC9D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583" y="4756778"/>
            <a:ext cx="399542" cy="553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D44601-04E0-7DDD-12F5-9F28C13FDF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171" y="5633099"/>
            <a:ext cx="623062" cy="3213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3FD818-FA34-BFCF-D38E-F4AE056F5E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835" y="4079854"/>
            <a:ext cx="399542" cy="5168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2967C1-2D11-D535-FF04-E6DC0BFC79B4}"/>
              </a:ext>
            </a:extLst>
          </p:cNvPr>
          <p:cNvSpPr txBox="1"/>
          <p:nvPr/>
        </p:nvSpPr>
        <p:spPr>
          <a:xfrm>
            <a:off x="3803374" y="60164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21F12B-D09F-9072-977D-0944BDB00A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728" y="4439751"/>
            <a:ext cx="458216" cy="3268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ACCBAF6-77E6-56B9-F68B-9E7057A534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13" y="4266210"/>
            <a:ext cx="1371057" cy="10476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CC8825-46FF-EE23-1E94-3CE8C696A1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641" y="4431646"/>
            <a:ext cx="1631444" cy="8413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36A09B-973E-9038-9EC0-2754147047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1" y="4891579"/>
            <a:ext cx="315722" cy="46659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B836BE8-D0AD-94A5-9E25-AFAC5214CD59}"/>
              </a:ext>
            </a:extLst>
          </p:cNvPr>
          <p:cNvSpPr txBox="1"/>
          <p:nvPr/>
        </p:nvSpPr>
        <p:spPr>
          <a:xfrm>
            <a:off x="582353" y="5416967"/>
            <a:ext cx="1364974" cy="4665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ctr"/>
            <a:r>
              <a:rPr lang="en-US" sz="1400" b="1" i="0" dirty="0">
                <a:solidFill>
                  <a:srgbClr val="002060"/>
                </a:solidFill>
                <a:latin typeface="+mj-lt"/>
              </a:rPr>
              <a:t>Providence</a:t>
            </a:r>
          </a:p>
          <a:p>
            <a:pPr marL="0" indent="0" algn="ctr"/>
            <a:r>
              <a:rPr lang="en-US" sz="1400" b="1" dirty="0">
                <a:solidFill>
                  <a:srgbClr val="002060"/>
                </a:solidFill>
                <a:latin typeface="+mj-lt"/>
              </a:rPr>
              <a:t>Member</a:t>
            </a:r>
            <a:endParaRPr lang="en-US" sz="1400" b="1" i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E3A8F3-C1CD-95E5-C9A9-3719CC41D619}"/>
              </a:ext>
            </a:extLst>
          </p:cNvPr>
          <p:cNvSpPr txBox="1"/>
          <p:nvPr/>
        </p:nvSpPr>
        <p:spPr>
          <a:xfrm>
            <a:off x="2166845" y="5546758"/>
            <a:ext cx="1364974" cy="3344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ctr"/>
            <a:r>
              <a:rPr lang="en-US" sz="1400" b="1" i="0" dirty="0">
                <a:solidFill>
                  <a:srgbClr val="002060"/>
                </a:solidFill>
                <a:latin typeface="+mj-lt"/>
              </a:rPr>
              <a:t>Easy Access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F4457F-C941-17C7-A1F0-D3AA403CF310}"/>
              </a:ext>
            </a:extLst>
          </p:cNvPr>
          <p:cNvSpPr txBox="1"/>
          <p:nvPr/>
        </p:nvSpPr>
        <p:spPr>
          <a:xfrm>
            <a:off x="4018677" y="5436232"/>
            <a:ext cx="1364974" cy="4665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ctr"/>
            <a:r>
              <a:rPr lang="en-US" sz="1400" b="1" i="0" dirty="0">
                <a:solidFill>
                  <a:srgbClr val="002060"/>
                </a:solidFill>
                <a:latin typeface="+mj-lt"/>
              </a:rPr>
              <a:t>Pathfinder + True</a:t>
            </a:r>
          </a:p>
          <a:p>
            <a:pPr marL="0" indent="0" algn="ctr"/>
            <a:r>
              <a:rPr lang="en-US" sz="1400" b="1" i="0" dirty="0">
                <a:solidFill>
                  <a:srgbClr val="002060"/>
                </a:solidFill>
                <a:latin typeface="+mj-lt"/>
              </a:rPr>
              <a:t>Health Guides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F82793-7594-4C76-2E1A-9BD7EE0A9985}"/>
              </a:ext>
            </a:extLst>
          </p:cNvPr>
          <p:cNvSpPr txBox="1"/>
          <p:nvPr/>
        </p:nvSpPr>
        <p:spPr>
          <a:xfrm>
            <a:off x="9541241" y="4177643"/>
            <a:ext cx="2319456" cy="4526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1200" b="0" i="0" dirty="0">
                <a:latin typeface="+mn-lt"/>
              </a:rPr>
              <a:t>Personalized support for benefits, </a:t>
            </a:r>
          </a:p>
          <a:p>
            <a:pPr marL="0" indent="0" algn="l"/>
            <a:r>
              <a:rPr lang="en-US" sz="1200" b="0" i="0" dirty="0">
                <a:latin typeface="+mn-lt"/>
              </a:rPr>
              <a:t>claims cost, &amp; coverage.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E6D5C2-2939-9D6F-CACB-A9FBC3382EC4}"/>
              </a:ext>
            </a:extLst>
          </p:cNvPr>
          <p:cNvSpPr txBox="1"/>
          <p:nvPr/>
        </p:nvSpPr>
        <p:spPr>
          <a:xfrm>
            <a:off x="9554493" y="4851852"/>
            <a:ext cx="2319456" cy="4526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1200" b="0" i="0" dirty="0">
                <a:latin typeface="+mn-lt"/>
              </a:rPr>
              <a:t>Guided introduction to</a:t>
            </a:r>
          </a:p>
          <a:p>
            <a:pPr marL="0" indent="0" algn="l"/>
            <a:r>
              <a:rPr lang="en-US" sz="1200" b="0" i="0" dirty="0">
                <a:latin typeface="+mn-lt"/>
              </a:rPr>
              <a:t>telehealth &amp; virtual care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ADACFE-55A2-927D-9483-02508C7E95B8}"/>
              </a:ext>
            </a:extLst>
          </p:cNvPr>
          <p:cNvSpPr txBox="1"/>
          <p:nvPr/>
        </p:nvSpPr>
        <p:spPr>
          <a:xfrm>
            <a:off x="9567745" y="5590745"/>
            <a:ext cx="1935042" cy="4526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1200" b="0" i="0" dirty="0">
                <a:latin typeface="+mn-lt"/>
              </a:rPr>
              <a:t>Highly skilled care teams for</a:t>
            </a:r>
          </a:p>
          <a:p>
            <a:pPr marL="0" indent="0" algn="l"/>
            <a:r>
              <a:rPr lang="en-US" sz="1200" b="0" i="0" dirty="0">
                <a:latin typeface="+mn-lt"/>
              </a:rPr>
              <a:t>complex healthcare support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1E6E14-3821-2212-5AD0-2B26334F08D4}"/>
              </a:ext>
            </a:extLst>
          </p:cNvPr>
          <p:cNvSpPr txBox="1"/>
          <p:nvPr/>
        </p:nvSpPr>
        <p:spPr>
          <a:xfrm>
            <a:off x="6713169" y="4208383"/>
            <a:ext cx="1935042" cy="4526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1200" b="0" i="0" dirty="0">
                <a:latin typeface="+mn-lt"/>
              </a:rPr>
              <a:t>Identifying &amp; resolving</a:t>
            </a:r>
          </a:p>
          <a:p>
            <a:pPr marL="0" indent="0" algn="l"/>
            <a:r>
              <a:rPr lang="en-US" sz="1200" dirty="0"/>
              <a:t>Barriers to care</a:t>
            </a:r>
            <a:endParaRPr lang="en-US" sz="1200" b="0" i="0" dirty="0">
              <a:latin typeface="+mn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8B01A8-954F-E89A-B945-1D3ED2DAD5CA}"/>
              </a:ext>
            </a:extLst>
          </p:cNvPr>
          <p:cNvSpPr txBox="1"/>
          <p:nvPr/>
        </p:nvSpPr>
        <p:spPr>
          <a:xfrm>
            <a:off x="6707250" y="4891608"/>
            <a:ext cx="1935042" cy="4526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1200" b="0" i="0" dirty="0">
                <a:latin typeface="+mn-lt"/>
              </a:rPr>
              <a:t>Guided introduction to</a:t>
            </a:r>
          </a:p>
          <a:p>
            <a:pPr marL="0" indent="0" algn="l"/>
            <a:r>
              <a:rPr lang="en-US" sz="1200" dirty="0"/>
              <a:t>Telehealth &amp; virtual care</a:t>
            </a:r>
            <a:endParaRPr lang="en-US" sz="1200" b="0" i="0" dirty="0">
              <a:latin typeface="+mn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7F992B-30AD-730A-8A19-E9F8970DBA65}"/>
              </a:ext>
            </a:extLst>
          </p:cNvPr>
          <p:cNvSpPr txBox="1"/>
          <p:nvPr/>
        </p:nvSpPr>
        <p:spPr>
          <a:xfrm>
            <a:off x="6693998" y="5597258"/>
            <a:ext cx="1935042" cy="45262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1200" b="0" i="0" dirty="0">
                <a:latin typeface="+mn-lt"/>
              </a:rPr>
              <a:t>Extensive behavioral health</a:t>
            </a:r>
          </a:p>
          <a:p>
            <a:pPr marL="0" indent="0" algn="l"/>
            <a:r>
              <a:rPr lang="en-US" sz="1200" dirty="0"/>
              <a:t>Support trained in crisis care</a:t>
            </a:r>
            <a:endParaRPr lang="en-US" sz="1200" b="0" i="0" dirty="0">
              <a:latin typeface="+mn-lt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82ADDD8-A2E0-0C8E-E0F8-B5A2C9B62634}"/>
              </a:ext>
            </a:extLst>
          </p:cNvPr>
          <p:cNvCxnSpPr>
            <a:cxnSpLocks/>
          </p:cNvCxnSpPr>
          <p:nvPr/>
        </p:nvCxnSpPr>
        <p:spPr>
          <a:xfrm>
            <a:off x="463502" y="3856383"/>
            <a:ext cx="2568916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241C02-8650-6D1E-EC55-988900FE295B}"/>
              </a:ext>
            </a:extLst>
          </p:cNvPr>
          <p:cNvCxnSpPr>
            <a:cxnSpLocks/>
          </p:cNvCxnSpPr>
          <p:nvPr/>
        </p:nvCxnSpPr>
        <p:spPr>
          <a:xfrm>
            <a:off x="4632961" y="3856383"/>
            <a:ext cx="6618135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5F644B8B-70B8-6F2F-F151-EC236E1667F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227" y="4954030"/>
            <a:ext cx="391160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9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326E24-0331-AD7B-9864-2EC4B93357E6}"/>
              </a:ext>
            </a:extLst>
          </p:cNvPr>
          <p:cNvSpPr/>
          <p:nvPr/>
        </p:nvSpPr>
        <p:spPr>
          <a:xfrm>
            <a:off x="6620797" y="1489790"/>
            <a:ext cx="4087289" cy="481849"/>
          </a:xfrm>
          <a:prstGeom prst="rect">
            <a:avLst/>
          </a:prstGeom>
          <a:solidFill>
            <a:srgbClr val="398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3EB03-7C89-7AA5-7900-9E63BCB18E67}"/>
              </a:ext>
            </a:extLst>
          </p:cNvPr>
          <p:cNvSpPr/>
          <p:nvPr/>
        </p:nvSpPr>
        <p:spPr>
          <a:xfrm>
            <a:off x="928926" y="1496694"/>
            <a:ext cx="4087289" cy="4818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E9DB6F-9478-5594-E214-CB1E14FA184A}"/>
              </a:ext>
            </a:extLst>
          </p:cNvPr>
          <p:cNvSpPr txBox="1">
            <a:spLocks/>
          </p:cNvSpPr>
          <p:nvPr/>
        </p:nvSpPr>
        <p:spPr>
          <a:xfrm>
            <a:off x="462083" y="460378"/>
            <a:ext cx="11264657" cy="87629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309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400" b="1" i="0" kern="1200" cap="none" baseline="0">
                <a:solidFill>
                  <a:schemeClr val="accent6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+mj-lt"/>
              </a:rPr>
              <a:t>Your Providence health plan options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EC854-92C8-D114-410E-AF1FADBECF30}"/>
              </a:ext>
            </a:extLst>
          </p:cNvPr>
          <p:cNvCxnSpPr/>
          <p:nvPr/>
        </p:nvCxnSpPr>
        <p:spPr>
          <a:xfrm>
            <a:off x="5976967" y="2701368"/>
            <a:ext cx="0" cy="310025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0CCCFEA-2D82-0914-7737-37AABE8D1CE4}"/>
              </a:ext>
            </a:extLst>
          </p:cNvPr>
          <p:cNvSpPr txBox="1">
            <a:spLocks/>
          </p:cNvSpPr>
          <p:nvPr/>
        </p:nvSpPr>
        <p:spPr>
          <a:xfrm>
            <a:off x="1108742" y="3994196"/>
            <a:ext cx="4992348" cy="19008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335CA5"/>
              </a:buClr>
            </a:pPr>
            <a:r>
              <a:rPr lang="en-US" b="0" dirty="0">
                <a:solidFill>
                  <a:schemeClr val="tx1"/>
                </a:solidFill>
              </a:rPr>
              <a:t>Pay more for flexibility</a:t>
            </a:r>
          </a:p>
          <a:p>
            <a:pPr>
              <a:spcBef>
                <a:spcPts val="300"/>
              </a:spcBef>
              <a:buClr>
                <a:srgbClr val="335CA5"/>
              </a:buClr>
            </a:pPr>
            <a:r>
              <a:rPr lang="en-US" b="0" dirty="0">
                <a:solidFill>
                  <a:srgbClr val="335CA5"/>
                </a:solidFill>
              </a:rPr>
              <a:t>OHSU</a:t>
            </a:r>
            <a:r>
              <a:rPr lang="en-US" b="0" dirty="0"/>
              <a:t> </a:t>
            </a:r>
            <a:r>
              <a:rPr lang="en-US" b="0" dirty="0">
                <a:solidFill>
                  <a:schemeClr val="tx1"/>
                </a:solidFill>
              </a:rPr>
              <a:t>and Adventist </a:t>
            </a:r>
            <a:r>
              <a:rPr lang="en-US" b="0" dirty="0">
                <a:solidFill>
                  <a:srgbClr val="335CA5"/>
                </a:solidFill>
              </a:rPr>
              <a:t>in-network</a:t>
            </a:r>
          </a:p>
          <a:p>
            <a:pPr>
              <a:spcBef>
                <a:spcPts val="300"/>
              </a:spcBef>
              <a:buClr>
                <a:srgbClr val="335CA5"/>
              </a:buClr>
            </a:pPr>
            <a:r>
              <a:rPr lang="en-US" b="0" dirty="0">
                <a:solidFill>
                  <a:schemeClr val="tx1"/>
                </a:solidFill>
              </a:rPr>
              <a:t>No referrals required</a:t>
            </a:r>
          </a:p>
          <a:p>
            <a:pPr>
              <a:spcBef>
                <a:spcPts val="300"/>
              </a:spcBef>
              <a:buClr>
                <a:srgbClr val="335CA5"/>
              </a:buClr>
            </a:pPr>
            <a:r>
              <a:rPr lang="en-US" b="0" dirty="0">
                <a:solidFill>
                  <a:schemeClr val="tx1"/>
                </a:solidFill>
              </a:rPr>
              <a:t>Self-directed care</a:t>
            </a:r>
          </a:p>
          <a:p>
            <a:pPr>
              <a:spcBef>
                <a:spcPts val="300"/>
              </a:spcBef>
              <a:buClr>
                <a:srgbClr val="335CA5"/>
              </a:buClr>
            </a:pPr>
            <a:r>
              <a:rPr lang="en-US" b="0" dirty="0">
                <a:solidFill>
                  <a:schemeClr val="tx1"/>
                </a:solidFill>
              </a:rPr>
              <a:t>Massage therapy covered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67DE54E-96A4-6FF5-2EA7-0659415A065F}"/>
              </a:ext>
            </a:extLst>
          </p:cNvPr>
          <p:cNvSpPr txBox="1">
            <a:spLocks/>
          </p:cNvSpPr>
          <p:nvPr/>
        </p:nvSpPr>
        <p:spPr>
          <a:xfrm>
            <a:off x="6786684" y="4022700"/>
            <a:ext cx="3988417" cy="1833476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defTabSz="914400">
              <a:spcBef>
                <a:spcPts val="300"/>
              </a:spcBef>
              <a:buClr>
                <a:srgbClr val="335CA5"/>
              </a:buClr>
              <a:buSzPct val="100000"/>
              <a:defRPr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Pay </a:t>
            </a:r>
            <a:r>
              <a:rPr lang="en-US" b="0" spc="20" dirty="0">
                <a:solidFill>
                  <a:schemeClr val="tx1"/>
                </a:solidFill>
                <a:latin typeface="+mj-lt"/>
              </a:rPr>
              <a:t>less for predictability</a:t>
            </a:r>
          </a:p>
          <a:p>
            <a:pPr lvl="0" defTabSz="914400">
              <a:spcBef>
                <a:spcPts val="300"/>
              </a:spcBef>
              <a:buClr>
                <a:srgbClr val="335CA5"/>
              </a:buClr>
              <a:buSzPct val="100000"/>
              <a:defRPr/>
            </a:pPr>
            <a:r>
              <a:rPr lang="en-US" b="0" spc="20" dirty="0">
                <a:solidFill>
                  <a:schemeClr val="tx1"/>
                </a:solidFill>
                <a:latin typeface="+mj-lt"/>
              </a:rPr>
              <a:t>Medical home care team</a:t>
            </a:r>
          </a:p>
          <a:p>
            <a:pPr lvl="0" defTabSz="914400">
              <a:spcBef>
                <a:spcPts val="300"/>
              </a:spcBef>
              <a:buClr>
                <a:srgbClr val="335CA5"/>
              </a:buClr>
              <a:buSzPct val="100000"/>
              <a:defRPr/>
            </a:pPr>
            <a:r>
              <a:rPr lang="en-US" b="0" spc="20" dirty="0">
                <a:solidFill>
                  <a:schemeClr val="tx1"/>
                </a:solidFill>
                <a:latin typeface="+mj-lt"/>
              </a:rPr>
              <a:t>No referrals required</a:t>
            </a:r>
          </a:p>
          <a:p>
            <a:pPr lvl="0" defTabSz="914400">
              <a:spcBef>
                <a:spcPts val="300"/>
              </a:spcBef>
              <a:buClr>
                <a:srgbClr val="335CA5"/>
              </a:buClr>
              <a:buSzPct val="100000"/>
              <a:defRPr/>
            </a:pPr>
            <a:r>
              <a:rPr lang="en-US" b="0" spc="20" dirty="0">
                <a:solidFill>
                  <a:schemeClr val="tx1"/>
                </a:solidFill>
                <a:latin typeface="+mj-lt"/>
              </a:rPr>
              <a:t>Low copayments</a:t>
            </a:r>
          </a:p>
          <a:p>
            <a:pPr defTabSz="914400">
              <a:spcBef>
                <a:spcPts val="300"/>
              </a:spcBef>
              <a:buClr>
                <a:srgbClr val="335CA5"/>
              </a:buClr>
              <a:buSzPct val="100000"/>
              <a:defRPr/>
            </a:pPr>
            <a:r>
              <a:rPr lang="en-US" b="0" spc="20" dirty="0">
                <a:solidFill>
                  <a:schemeClr val="tx1"/>
                </a:solidFill>
                <a:latin typeface="+mj-lt"/>
              </a:rPr>
              <a:t>Massage therapy covered</a:t>
            </a:r>
          </a:p>
          <a:p>
            <a:pPr lvl="0" defTabSz="914400">
              <a:spcBef>
                <a:spcPts val="300"/>
              </a:spcBef>
              <a:buClr>
                <a:srgbClr val="335CA5"/>
              </a:buClr>
              <a:buSzPct val="100000"/>
              <a:defRPr/>
            </a:pPr>
            <a:endParaRPr lang="en-US" b="0" spc="20" dirty="0">
              <a:solidFill>
                <a:schemeClr val="tx1"/>
              </a:solidFill>
              <a:latin typeface="+mj-lt"/>
            </a:endParaRPr>
          </a:p>
          <a:p>
            <a:pPr marL="0" lvl="0" indent="0" defTabSz="914400">
              <a:spcBef>
                <a:spcPts val="300"/>
              </a:spcBef>
              <a:buClr>
                <a:srgbClr val="335CA5"/>
              </a:buClr>
              <a:buSzPct val="100000"/>
              <a:buNone/>
              <a:defRPr/>
            </a:pPr>
            <a:endParaRPr lang="en-US" b="0" spc="2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1C7C3-924E-2B36-FD56-44D29A0A71FE}"/>
              </a:ext>
            </a:extLst>
          </p:cNvPr>
          <p:cNvSpPr txBox="1"/>
          <p:nvPr/>
        </p:nvSpPr>
        <p:spPr>
          <a:xfrm>
            <a:off x="1089409" y="1602227"/>
            <a:ext cx="9575155" cy="36634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OPTION 1: PEBB Providence Statewide</a:t>
            </a:r>
            <a:r>
              <a:rPr lang="en-US" dirty="0">
                <a:solidFill>
                  <a:schemeClr val="bg1"/>
                </a:solidFill>
              </a:rPr>
              <a:t>		     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OPTION 2: PEBB Providence Choice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endParaRPr lang="en-US" b="1" dirty="0">
              <a:solidFill>
                <a:srgbClr val="363436"/>
              </a:solidFill>
              <a:latin typeface="Franklin Gothic Book"/>
            </a:endParaRP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0F3FE02-A2F3-11DF-059C-9273C9A7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176" y="2149825"/>
            <a:ext cx="2942318" cy="1738888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1551B8-672E-0264-FB38-EC37ACE68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239" y="2155043"/>
            <a:ext cx="2867395" cy="17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0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Get answers to your health plan questions</a:t>
            </a:r>
            <a:endParaRPr lang="en-US" spc="4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C62E4F2-0259-0B55-4AD4-9BFDE89D9466}"/>
              </a:ext>
            </a:extLst>
          </p:cNvPr>
          <p:cNvSpPr txBox="1">
            <a:spLocks/>
          </p:cNvSpPr>
          <p:nvPr/>
        </p:nvSpPr>
        <p:spPr>
          <a:xfrm>
            <a:off x="2001080" y="2001078"/>
            <a:ext cx="8951172" cy="35546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defTabSz="914400">
              <a:spcBef>
                <a:spcPts val="1800"/>
              </a:spcBef>
              <a:buClr>
                <a:srgbClr val="0057E7"/>
              </a:buClr>
              <a:buSzPct val="100000"/>
              <a:buNone/>
              <a:defRPr/>
            </a:pPr>
            <a:r>
              <a:rPr lang="en-US" sz="2400" spc="20" dirty="0">
                <a:solidFill>
                  <a:srgbClr val="335CA5"/>
                </a:solidFill>
                <a:latin typeface="+mj-lt"/>
              </a:rPr>
              <a:t>Online: </a:t>
            </a:r>
            <a:r>
              <a:rPr lang="en-US" sz="2400" spc="20" dirty="0">
                <a:solidFill>
                  <a:srgbClr val="39892F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www.ProvidenceHealthPlan.com/PEBB</a:t>
            </a:r>
            <a:endParaRPr lang="en-US" sz="2400" spc="20" dirty="0">
              <a:solidFill>
                <a:srgbClr val="39892F"/>
              </a:solidFill>
              <a:latin typeface="+mj-lt"/>
            </a:endParaRPr>
          </a:p>
          <a:p>
            <a:pPr marL="0" indent="0" defTabSz="914400">
              <a:spcBef>
                <a:spcPts val="1800"/>
              </a:spcBef>
              <a:buClr>
                <a:srgbClr val="0057E7"/>
              </a:buClr>
              <a:buSzPct val="100000"/>
              <a:buNone/>
              <a:defRPr/>
            </a:pPr>
            <a:endParaRPr lang="en-US" sz="2400" b="0" spc="20" dirty="0">
              <a:solidFill>
                <a:srgbClr val="39892F"/>
              </a:solidFill>
              <a:latin typeface="+mj-lt"/>
            </a:endParaRPr>
          </a:p>
          <a:p>
            <a:pPr marL="0" lvl="0" indent="0" defTabSz="914400">
              <a:spcBef>
                <a:spcPts val="1800"/>
              </a:spcBef>
              <a:buClr>
                <a:srgbClr val="0057E7"/>
              </a:buClr>
              <a:buSzPct val="100000"/>
              <a:buNone/>
              <a:defRPr/>
            </a:pPr>
            <a:r>
              <a:rPr lang="en-US" sz="2400" spc="20" dirty="0">
                <a:solidFill>
                  <a:srgbClr val="335CA5"/>
                </a:solidFill>
                <a:latin typeface="+mj-lt"/>
              </a:rPr>
              <a:t>PHONE: </a:t>
            </a:r>
            <a:r>
              <a:rPr lang="en-US" sz="2400" spc="20" dirty="0">
                <a:solidFill>
                  <a:srgbClr val="39892F"/>
                </a:solidFill>
                <a:latin typeface="+mj-lt"/>
              </a:rPr>
              <a:t>503-574-7500</a:t>
            </a:r>
            <a:r>
              <a:rPr lang="en-US" sz="2400" spc="20" dirty="0">
                <a:solidFill>
                  <a:srgbClr val="335CA5"/>
                </a:solidFill>
                <a:latin typeface="+mj-lt"/>
              </a:rPr>
              <a:t> or </a:t>
            </a:r>
            <a:r>
              <a:rPr lang="en-US" sz="2400" spc="20" dirty="0">
                <a:solidFill>
                  <a:srgbClr val="39892F"/>
                </a:solidFill>
                <a:latin typeface="+mj-lt"/>
              </a:rPr>
              <a:t>800-878-4445 (TTY: 711)         </a:t>
            </a:r>
            <a:r>
              <a:rPr lang="en-US" sz="1800" b="0" spc="20" dirty="0">
                <a:solidFill>
                  <a:srgbClr val="5B5B5B"/>
                </a:solidFill>
                <a:latin typeface="+mj-lt"/>
              </a:rPr>
              <a:t>Customer Service is available 8 a.m. to 5 p.m. (Pacific Time)  Monday through Friday</a:t>
            </a:r>
          </a:p>
          <a:p>
            <a:pPr marL="0" lvl="0" indent="0" defTabSz="914400">
              <a:spcBef>
                <a:spcPts val="1800"/>
              </a:spcBef>
              <a:buClr>
                <a:srgbClr val="0057E7"/>
              </a:buClr>
              <a:buSzPct val="100000"/>
              <a:buNone/>
              <a:defRPr/>
            </a:pPr>
            <a:endParaRPr lang="en-US" sz="1800" b="0" spc="20" dirty="0">
              <a:solidFill>
                <a:srgbClr val="5B5B5B"/>
              </a:solidFill>
              <a:latin typeface="+mj-lt"/>
            </a:endParaRPr>
          </a:p>
          <a:p>
            <a:pPr marL="0" lvl="0" indent="0" defTabSz="914400">
              <a:spcBef>
                <a:spcPts val="1800"/>
              </a:spcBef>
              <a:buClr>
                <a:srgbClr val="0057E7"/>
              </a:buClr>
              <a:buSzPct val="100000"/>
              <a:buNone/>
              <a:defRPr/>
            </a:pPr>
            <a:r>
              <a:rPr lang="en-US" sz="2400" spc="20" dirty="0">
                <a:solidFill>
                  <a:srgbClr val="335CA5"/>
                </a:solidFill>
                <a:latin typeface="+mj-lt"/>
              </a:rPr>
              <a:t>SECURE EMAIL AND CHAT</a:t>
            </a:r>
            <a:r>
              <a:rPr lang="en-US" sz="2400" b="0" spc="20" dirty="0">
                <a:solidFill>
                  <a:srgbClr val="39892F"/>
                </a:solidFill>
                <a:latin typeface="+mj-lt"/>
              </a:rPr>
              <a:t>: </a:t>
            </a:r>
            <a:r>
              <a:rPr lang="en-US" sz="2400" spc="20" dirty="0" err="1">
                <a:solidFill>
                  <a:srgbClr val="39892F"/>
                </a:solidFill>
                <a:latin typeface="+mj-lt"/>
              </a:rPr>
              <a:t>myprovidence.com</a:t>
            </a:r>
            <a:endParaRPr lang="en-US" sz="2400" spc="20" dirty="0">
              <a:solidFill>
                <a:srgbClr val="39892F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FFBC73-DE92-68B6-E1A7-37C9D303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7" y="3187716"/>
            <a:ext cx="910528" cy="910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C4B41D-86A0-800C-3750-E80CD2818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42" y="4494832"/>
            <a:ext cx="1126398" cy="1060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88E559-5802-4105-E147-BDB0AE625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62" y="1797053"/>
            <a:ext cx="1252378" cy="8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5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7ED50B-7E86-3D9E-BCF7-CFA9960E4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1026" y="4208503"/>
            <a:ext cx="6246773" cy="423862"/>
          </a:xfrm>
        </p:spPr>
        <p:txBody>
          <a:bodyPr/>
          <a:lstStyle/>
          <a:p>
            <a:r>
              <a:rPr lang="en-US" sz="2400" dirty="0">
                <a:solidFill>
                  <a:srgbClr val="39892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www.ProvidenceHealthPlan.com/PEBB</a:t>
            </a:r>
            <a:endParaRPr lang="en-US" sz="2400" dirty="0">
              <a:solidFill>
                <a:srgbClr val="39892F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61A94-85B1-20B2-1CFB-33C5801CFD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953000"/>
            <a:ext cx="12188825" cy="79071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dirty="0"/>
              <a:t>Complete the health assessment at </a:t>
            </a:r>
            <a:r>
              <a:rPr lang="en-US" dirty="0" err="1"/>
              <a:t>myProvidence.com</a:t>
            </a:r>
            <a:r>
              <a:rPr lang="en-US" dirty="0"/>
              <a:t> by October 31st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dirty="0"/>
              <a:t>Enroll in Providence Statewide or Providence Choice by October 31st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0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1608A8-2E4F-95C0-7AFC-A6723790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Providence Statewide network</a:t>
            </a:r>
            <a:endParaRPr lang="en-US" spc="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41FB7C-413C-0830-6694-8F0A03DD9E43}"/>
              </a:ext>
            </a:extLst>
          </p:cNvPr>
          <p:cNvSpPr txBox="1">
            <a:spLocks/>
          </p:cNvSpPr>
          <p:nvPr/>
        </p:nvSpPr>
        <p:spPr>
          <a:xfrm>
            <a:off x="461964" y="1648400"/>
            <a:ext cx="5081586" cy="4281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0" dirty="0">
                <a:latin typeface="+mj-lt"/>
              </a:rPr>
              <a:t>Providence Statewide offers a coast-to-coast network of providers </a:t>
            </a:r>
            <a:r>
              <a:rPr lang="en-US" b="0" i="1" dirty="0">
                <a:solidFill>
                  <a:srgbClr val="39892F"/>
                </a:solidFill>
                <a:latin typeface="+mj-lt"/>
              </a:rPr>
              <a:t>including OHSU,</a:t>
            </a:r>
            <a:r>
              <a:rPr lang="en-US" b="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b="0" dirty="0">
                <a:latin typeface="+mj-lt"/>
              </a:rPr>
              <a:t>Providence and Adventist healthcare systems</a:t>
            </a:r>
          </a:p>
          <a:p>
            <a:pPr>
              <a:spcAft>
                <a:spcPts val="600"/>
              </a:spcAft>
            </a:pPr>
            <a:r>
              <a:rPr lang="en-US" b="0" dirty="0">
                <a:latin typeface="+mj-lt"/>
              </a:rPr>
              <a:t>Self-directed open access to over 1 million providers nationwide</a:t>
            </a:r>
          </a:p>
          <a:p>
            <a:pPr>
              <a:spcAft>
                <a:spcPts val="600"/>
              </a:spcAft>
            </a:pPr>
            <a:r>
              <a:rPr lang="en-US" b="0" dirty="0">
                <a:latin typeface="+mj-lt"/>
              </a:rPr>
              <a:t>Coverage for medically necessary services when traveling internationally</a:t>
            </a:r>
          </a:p>
          <a:p>
            <a:endParaRPr lang="en-US" sz="2400" b="0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9892F"/>
                </a:solidFill>
                <a:latin typeface="+mj-lt"/>
              </a:rPr>
              <a:t>No referral requirement</a:t>
            </a:r>
          </a:p>
          <a:p>
            <a:endParaRPr lang="en-US" sz="2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1C711-4A76-6950-02D8-197FE23DB427}"/>
              </a:ext>
            </a:extLst>
          </p:cNvPr>
          <p:cNvSpPr/>
          <p:nvPr/>
        </p:nvSpPr>
        <p:spPr>
          <a:xfrm>
            <a:off x="6012180" y="5778183"/>
            <a:ext cx="483199" cy="222567"/>
          </a:xfrm>
          <a:prstGeom prst="rect">
            <a:avLst/>
          </a:prstGeom>
          <a:solidFill>
            <a:srgbClr val="335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5CA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B88E-26F4-1D47-210C-CEF47FAA348F}"/>
              </a:ext>
            </a:extLst>
          </p:cNvPr>
          <p:cNvSpPr txBox="1"/>
          <p:nvPr/>
        </p:nvSpPr>
        <p:spPr>
          <a:xfrm>
            <a:off x="6555461" y="5753736"/>
            <a:ext cx="5081586" cy="323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1400" b="0" i="0" dirty="0">
                <a:latin typeface="+mn-lt"/>
              </a:rPr>
              <a:t>Cigna Network                       Providence Proprietary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61484A-CBC1-A703-0D6C-3B7A818E22E8}"/>
              </a:ext>
            </a:extLst>
          </p:cNvPr>
          <p:cNvSpPr/>
          <p:nvPr/>
        </p:nvSpPr>
        <p:spPr>
          <a:xfrm>
            <a:off x="8267700" y="5776596"/>
            <a:ext cx="483199" cy="222567"/>
          </a:xfrm>
          <a:prstGeom prst="rect">
            <a:avLst/>
          </a:prstGeom>
          <a:solidFill>
            <a:srgbClr val="398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4BA7B6B-AE3D-717B-67E4-4E8308A3D4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69" y="1624650"/>
            <a:ext cx="5494788" cy="37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1608A8-2E4F-95C0-7AFC-A6723790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Providence Choice network</a:t>
            </a:r>
            <a:endParaRPr lang="en-US" spc="4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41FB7C-413C-0830-6694-8F0A03DD9E43}"/>
              </a:ext>
            </a:extLst>
          </p:cNvPr>
          <p:cNvSpPr txBox="1">
            <a:spLocks/>
          </p:cNvSpPr>
          <p:nvPr/>
        </p:nvSpPr>
        <p:spPr>
          <a:xfrm>
            <a:off x="461964" y="1565275"/>
            <a:ext cx="5081586" cy="4281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latin typeface="+mj-lt"/>
              </a:rPr>
              <a:t>Providence Choice network offers approximately 400 patient-centered medical homes throughout Oregon and SW Washington</a:t>
            </a:r>
          </a:p>
          <a:p>
            <a:r>
              <a:rPr lang="en-US" b="0" dirty="0">
                <a:latin typeface="+mj-lt"/>
              </a:rPr>
              <a:t>Access to over 1 million providers nationwide </a:t>
            </a:r>
          </a:p>
          <a:p>
            <a:r>
              <a:rPr lang="en-US" b="0" dirty="0">
                <a:latin typeface="+mj-lt"/>
              </a:rPr>
              <a:t>Urgent and emergency services covered when traveling</a:t>
            </a:r>
          </a:p>
          <a:p>
            <a:r>
              <a:rPr lang="en-US" b="0" dirty="0">
                <a:latin typeface="+mj-lt"/>
              </a:rPr>
              <a:t>No referrals required</a:t>
            </a:r>
          </a:p>
          <a:p>
            <a:pPr marL="0" indent="0">
              <a:buNone/>
            </a:pPr>
            <a:endParaRPr lang="en-US" sz="2400" b="0" dirty="0">
              <a:latin typeface="+mj-lt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>
                <a:solidFill>
                  <a:srgbClr val="39892F"/>
                </a:solidFill>
                <a:latin typeface="+mj-lt"/>
              </a:rPr>
              <a:t>Coordinated Care Plan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>
              <a:solidFill>
                <a:srgbClr val="363436"/>
              </a:solidFill>
              <a:latin typeface="+mj-lt"/>
            </a:endParaRPr>
          </a:p>
          <a:p>
            <a:pPr marL="0" indent="0">
              <a:buNone/>
            </a:pPr>
            <a:endParaRPr lang="en-US" sz="2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1C711-4A76-6950-02D8-197FE23DB427}"/>
              </a:ext>
            </a:extLst>
          </p:cNvPr>
          <p:cNvSpPr/>
          <p:nvPr/>
        </p:nvSpPr>
        <p:spPr>
          <a:xfrm>
            <a:off x="6012180" y="5778183"/>
            <a:ext cx="483199" cy="222567"/>
          </a:xfrm>
          <a:prstGeom prst="rect">
            <a:avLst/>
          </a:prstGeom>
          <a:solidFill>
            <a:srgbClr val="335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5CA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2B88E-26F4-1D47-210C-CEF47FAA348F}"/>
              </a:ext>
            </a:extLst>
          </p:cNvPr>
          <p:cNvSpPr txBox="1"/>
          <p:nvPr/>
        </p:nvSpPr>
        <p:spPr>
          <a:xfrm>
            <a:off x="6555461" y="5753736"/>
            <a:ext cx="5081586" cy="323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1400" b="0" i="0" dirty="0">
                <a:latin typeface="+mn-lt"/>
              </a:rPr>
              <a:t>Cigna Network                       Providence Proprietary Network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61484A-CBC1-A703-0D6C-3B7A818E22E8}"/>
              </a:ext>
            </a:extLst>
          </p:cNvPr>
          <p:cNvSpPr/>
          <p:nvPr/>
        </p:nvSpPr>
        <p:spPr>
          <a:xfrm>
            <a:off x="8267700" y="5776596"/>
            <a:ext cx="483199" cy="222567"/>
          </a:xfrm>
          <a:prstGeom prst="rect">
            <a:avLst/>
          </a:prstGeom>
          <a:solidFill>
            <a:srgbClr val="398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4BA7B6B-AE3D-717B-67E4-4E8308A3D4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69" y="1565275"/>
            <a:ext cx="5494788" cy="37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Providence Choice</a:t>
            </a:r>
            <a:endParaRPr lang="en-US" spc="4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E525AEE-5BC7-857F-DAA8-A023D8A18315}"/>
              </a:ext>
            </a:extLst>
          </p:cNvPr>
          <p:cNvSpPr txBox="1">
            <a:spLocks/>
          </p:cNvSpPr>
          <p:nvPr/>
        </p:nvSpPr>
        <p:spPr>
          <a:xfrm>
            <a:off x="461962" y="1585781"/>
            <a:ext cx="11127526" cy="71450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5CA5"/>
                </a:solidFill>
              </a:rPr>
              <a:t>As a Providence Choice member, you will be required to choose a medical home.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35CA5"/>
                </a:solidFill>
                <a:latin typeface="+mj-lt"/>
              </a:rPr>
              <a:t>Before you receive health care services and schedule an appointment: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8D55E-6864-4B40-03B5-77974488EA64}"/>
              </a:ext>
            </a:extLst>
          </p:cNvPr>
          <p:cNvSpPr txBox="1"/>
          <p:nvPr/>
        </p:nvSpPr>
        <p:spPr>
          <a:xfrm flipH="1">
            <a:off x="8601800" y="2837074"/>
            <a:ext cx="2499445" cy="3268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b="1" dirty="0">
                <a:solidFill>
                  <a:srgbClr val="335CA5"/>
                </a:solidFill>
                <a:latin typeface="Franklin Gothic Book"/>
              </a:rPr>
              <a:t>PEBB Providence Choice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endParaRPr lang="en-US" b="1" dirty="0">
              <a:solidFill>
                <a:srgbClr val="363436"/>
              </a:solidFill>
              <a:latin typeface="Franklin Gothic Book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0AEBB9-02FF-CC6E-F876-A7BFF039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74" y="3163947"/>
            <a:ext cx="3129547" cy="1849540"/>
          </a:xfrm>
          <a:prstGeom prst="rect">
            <a:avLst/>
          </a:prstGeo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0D52825-E433-A3CA-546B-344EC9109082}"/>
              </a:ext>
            </a:extLst>
          </p:cNvPr>
          <p:cNvSpPr txBox="1">
            <a:spLocks/>
          </p:cNvSpPr>
          <p:nvPr/>
        </p:nvSpPr>
        <p:spPr>
          <a:xfrm>
            <a:off x="1951" y="2416969"/>
            <a:ext cx="7841887" cy="342661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/>
            <a:r>
              <a:rPr lang="en-US" sz="2000" dirty="0"/>
              <a:t>Communicate your selection to Providence via one of the following options:</a:t>
            </a:r>
          </a:p>
          <a:p>
            <a:pPr lvl="2"/>
            <a:r>
              <a:rPr lang="en-US" sz="1800" dirty="0" err="1"/>
              <a:t>myProvidence</a:t>
            </a:r>
            <a:r>
              <a:rPr lang="en-US" sz="1800" dirty="0"/>
              <a:t> account</a:t>
            </a:r>
          </a:p>
          <a:p>
            <a:pPr lvl="3"/>
            <a:r>
              <a:rPr lang="en-US" sz="1600" dirty="0"/>
              <a:t>Choose “Medical Home Selection” under the “My Providers” drop down in the top navigation bar.</a:t>
            </a:r>
          </a:p>
          <a:p>
            <a:pPr lvl="3"/>
            <a:r>
              <a:rPr lang="en-US" sz="1600" dirty="0"/>
              <a:t>Review your options, then click on the “set As A Medical Home Clinic” button.</a:t>
            </a:r>
          </a:p>
          <a:p>
            <a:pPr lvl="2"/>
            <a:r>
              <a:rPr lang="en-US" sz="1800" dirty="0"/>
              <a:t>Customer service</a:t>
            </a:r>
          </a:p>
          <a:p>
            <a:pPr lvl="3"/>
            <a:r>
              <a:rPr lang="en-US" sz="1600" dirty="0"/>
              <a:t>We’re here to help! (503) 574-7500 or 800 878-4445 (TTY: 711) from 8AM to 5PM (Pacific Time), Monday through Friday.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335C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427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D0D4963-CF63-E575-99F0-9374BF7E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spcBef>
                <a:spcPts val="1800"/>
              </a:spcBef>
              <a:spcAft>
                <a:spcPts val="300"/>
              </a:spcAft>
              <a:buClr>
                <a:srgbClr val="0057E7"/>
              </a:buClr>
              <a:buSzPct val="100000"/>
              <a:defRPr/>
            </a:pPr>
            <a:r>
              <a:rPr lang="en-US" spc="20" dirty="0">
                <a:solidFill>
                  <a:srgbClr val="FFFFFF"/>
                </a:solidFill>
              </a:rPr>
              <a:t>2024 Medical and Prescription Plan Overview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DF555AE-5AA4-68B0-EB64-7E26EA1257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171" y="6265194"/>
            <a:ext cx="1162515" cy="5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00B30C-3A05-1AEA-2404-C28AD052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Advancing health equity for all</a:t>
            </a:r>
            <a:endParaRPr lang="en-US" spc="4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F56C25-A4A9-3FD9-4AEB-8BEEED23148C}"/>
              </a:ext>
            </a:extLst>
          </p:cNvPr>
          <p:cNvSpPr txBox="1">
            <a:spLocks/>
          </p:cNvSpPr>
          <p:nvPr/>
        </p:nvSpPr>
        <p:spPr>
          <a:xfrm>
            <a:off x="461963" y="1565274"/>
            <a:ext cx="6634874" cy="4657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2000" b="1" i="0" kern="1200">
                <a:solidFill>
                  <a:srgbClr val="595959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sym typeface="Wingdings" pitchFamily="2" charset="2"/>
              </a:defRPr>
            </a:lvl1pPr>
            <a:lvl2pPr marL="800100" marR="0" indent="-342900" algn="l" defTabSz="9143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SzTx/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600" b="0" i="0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714500" indent="-34290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595959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920750" indent="0" algn="l" defTabSz="914309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FontTx/>
              <a:buNone/>
              <a:tabLst/>
              <a:defRPr sz="12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6pPr>
            <a:lvl7pPr marL="514327" indent="-28575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7pPr>
            <a:lvl8pPr marL="571477" indent="-342900" algn="l" defTabSz="91430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+mj-lt"/>
              <a:buAutoNum type="arabicPeriod"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8pPr>
            <a:lvl9pPr marL="687388" indent="-228600" algn="l" defTabSz="91430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12700" marR="128905" lvl="0" indent="0" algn="just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Our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vision,</a:t>
            </a:r>
            <a:r>
              <a:rPr lang="en-US" sz="1700" b="0" spc="-14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30" dirty="0">
                <a:solidFill>
                  <a:srgbClr val="5B5B5B"/>
                </a:solidFill>
                <a:latin typeface="Trebuchet MS"/>
                <a:cs typeface="Trebuchet MS"/>
              </a:rPr>
              <a:t>Health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60" dirty="0">
                <a:solidFill>
                  <a:srgbClr val="5B5B5B"/>
                </a:solidFill>
                <a:latin typeface="Trebuchet MS"/>
                <a:cs typeface="Trebuchet MS"/>
              </a:rPr>
              <a:t>for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20" dirty="0">
                <a:solidFill>
                  <a:srgbClr val="5B5B5B"/>
                </a:solidFill>
                <a:latin typeface="Trebuchet MS"/>
                <a:cs typeface="Trebuchet MS"/>
              </a:rPr>
              <a:t>a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45" dirty="0">
                <a:solidFill>
                  <a:srgbClr val="5B5B5B"/>
                </a:solidFill>
                <a:latin typeface="Trebuchet MS"/>
                <a:cs typeface="Trebuchet MS"/>
              </a:rPr>
              <a:t>Better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World,</a:t>
            </a:r>
            <a:r>
              <a:rPr lang="en-US" sz="1700" b="0" spc="-6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20" dirty="0">
                <a:solidFill>
                  <a:srgbClr val="5B5B5B"/>
                </a:solidFill>
                <a:latin typeface="Trebuchet MS"/>
                <a:cs typeface="Trebuchet MS"/>
              </a:rPr>
              <a:t>is</a:t>
            </a:r>
            <a:r>
              <a:rPr lang="en-US" sz="1700" b="0" spc="-11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driven</a:t>
            </a:r>
            <a:r>
              <a:rPr lang="en-US" sz="1700" b="0" spc="-12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by</a:t>
            </a:r>
            <a:r>
              <a:rPr lang="en-US" sz="1700" b="0" spc="-8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20" dirty="0">
                <a:solidFill>
                  <a:srgbClr val="5B5B5B"/>
                </a:solidFill>
                <a:latin typeface="Trebuchet MS"/>
                <a:cs typeface="Trebuchet MS"/>
              </a:rPr>
              <a:t>a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 belief</a:t>
            </a:r>
            <a:r>
              <a:rPr lang="en-US" sz="1700" b="0" spc="-13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45" dirty="0">
                <a:solidFill>
                  <a:srgbClr val="5B5B5B"/>
                </a:solidFill>
                <a:latin typeface="Trebuchet MS"/>
                <a:cs typeface="Trebuchet MS"/>
              </a:rPr>
              <a:t>that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health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20" dirty="0">
                <a:solidFill>
                  <a:srgbClr val="5B5B5B"/>
                </a:solidFill>
                <a:latin typeface="Trebuchet MS"/>
                <a:cs typeface="Trebuchet MS"/>
              </a:rPr>
              <a:t>is</a:t>
            </a:r>
            <a:r>
              <a:rPr lang="en-US" sz="1700" b="0" spc="-10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20" dirty="0">
                <a:solidFill>
                  <a:srgbClr val="5B5B5B"/>
                </a:solidFill>
                <a:latin typeface="Trebuchet MS"/>
                <a:cs typeface="Trebuchet MS"/>
              </a:rPr>
              <a:t>a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10" dirty="0">
                <a:solidFill>
                  <a:srgbClr val="5B5B5B"/>
                </a:solidFill>
                <a:latin typeface="Trebuchet MS"/>
                <a:cs typeface="Trebuchet MS"/>
              </a:rPr>
              <a:t>human</a:t>
            </a:r>
            <a:r>
              <a:rPr lang="en-US" sz="1700" b="0" spc="-9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right.</a:t>
            </a:r>
            <a:r>
              <a:rPr lang="en-US" sz="1700" b="0" spc="-6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Every</a:t>
            </a:r>
            <a:r>
              <a:rPr lang="en-US" sz="1700" b="0" spc="-8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dirty="0">
                <a:solidFill>
                  <a:srgbClr val="5B5B5B"/>
                </a:solidFill>
                <a:latin typeface="Trebuchet MS"/>
                <a:cs typeface="Trebuchet MS"/>
              </a:rPr>
              <a:t>person</a:t>
            </a:r>
            <a:r>
              <a:rPr lang="en-US" sz="1700" b="0" spc="-8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5" dirty="0">
                <a:solidFill>
                  <a:srgbClr val="5B5B5B"/>
                </a:solidFill>
                <a:latin typeface="Trebuchet MS"/>
                <a:cs typeface="Trebuchet MS"/>
              </a:rPr>
              <a:t>deserves</a:t>
            </a:r>
            <a:r>
              <a:rPr lang="en-US" sz="1700" b="0" spc="-6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the</a:t>
            </a:r>
            <a:r>
              <a:rPr lang="en-US" sz="1700" b="0" spc="-6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chance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to  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live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their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healthiest</a:t>
            </a:r>
            <a:r>
              <a:rPr lang="en-US" sz="1700" b="0" spc="-229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70" dirty="0">
                <a:solidFill>
                  <a:srgbClr val="5B5B5B"/>
                </a:solidFill>
                <a:latin typeface="Trebuchet MS"/>
                <a:cs typeface="Trebuchet MS"/>
              </a:rPr>
              <a:t>life.</a:t>
            </a:r>
            <a:endParaRPr lang="en-US" sz="1700" b="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1700" b="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508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700" b="0" spc="-65" dirty="0">
                <a:solidFill>
                  <a:srgbClr val="5B5B5B"/>
                </a:solidFill>
                <a:latin typeface="Trebuchet MS"/>
                <a:cs typeface="Trebuchet MS"/>
              </a:rPr>
              <a:t>At 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Providence,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we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recognize </a:t>
            </a:r>
            <a:r>
              <a:rPr lang="en-US" sz="1700" b="0" spc="-45" dirty="0">
                <a:solidFill>
                  <a:srgbClr val="5B5B5B"/>
                </a:solidFill>
                <a:latin typeface="Trebuchet MS"/>
                <a:cs typeface="Trebuchet MS"/>
              </a:rPr>
              <a:t>that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long-standing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inequities </a:t>
            </a:r>
            <a:r>
              <a:rPr lang="en-US" sz="1700" b="0" spc="5" dirty="0">
                <a:solidFill>
                  <a:srgbClr val="5B5B5B"/>
                </a:solidFill>
                <a:latin typeface="Trebuchet MS"/>
                <a:cs typeface="Trebuchet MS"/>
              </a:rPr>
              <a:t>and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systemic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injustices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exist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in 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the 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world.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This </a:t>
            </a:r>
            <a:r>
              <a:rPr lang="en-US" sz="1700" b="0" spc="35" dirty="0">
                <a:solidFill>
                  <a:srgbClr val="5B5B5B"/>
                </a:solidFill>
                <a:latin typeface="Trebuchet MS"/>
                <a:cs typeface="Trebuchet MS"/>
              </a:rPr>
              <a:t>has </a:t>
            </a:r>
            <a:r>
              <a:rPr lang="en-US" sz="1700" b="0" spc="-30" dirty="0">
                <a:solidFill>
                  <a:srgbClr val="5B5B5B"/>
                </a:solidFill>
                <a:latin typeface="Trebuchet MS"/>
                <a:cs typeface="Trebuchet MS"/>
              </a:rPr>
              <a:t>led 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to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health 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disparities </a:t>
            </a:r>
            <a:r>
              <a:rPr lang="en-US" sz="1700" b="0" spc="5" dirty="0">
                <a:solidFill>
                  <a:srgbClr val="5B5B5B"/>
                </a:solidFill>
                <a:latin typeface="Trebuchet MS"/>
                <a:cs typeface="Trebuchet MS"/>
              </a:rPr>
              <a:t>among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communities </a:t>
            </a:r>
            <a:r>
              <a:rPr lang="en-US" sz="1700" b="0" spc="-45" dirty="0">
                <a:solidFill>
                  <a:srgbClr val="5B5B5B"/>
                </a:solidFill>
                <a:latin typeface="Trebuchet MS"/>
                <a:cs typeface="Trebuchet MS"/>
              </a:rPr>
              <a:t>that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have </a:t>
            </a:r>
            <a:r>
              <a:rPr lang="en-US" sz="1700" b="0" spc="-5" dirty="0">
                <a:solidFill>
                  <a:srgbClr val="5B5B5B"/>
                </a:solidFill>
                <a:latin typeface="Trebuchet MS"/>
                <a:cs typeface="Trebuchet MS"/>
              </a:rPr>
              <a:t>been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marginalized  </a:t>
            </a:r>
            <a:r>
              <a:rPr lang="en-US" sz="1700" b="0" dirty="0">
                <a:solidFill>
                  <a:srgbClr val="5B5B5B"/>
                </a:solidFill>
                <a:latin typeface="Trebuchet MS"/>
                <a:cs typeface="Trebuchet MS"/>
              </a:rPr>
              <a:t>because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of their 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race, 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ethnicity,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gender,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sexual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orientation,</a:t>
            </a:r>
            <a:r>
              <a:rPr lang="en-US" sz="1700" b="0" spc="-25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age, </a:t>
            </a:r>
            <a:r>
              <a:rPr lang="en-US" sz="1700" b="0" spc="-60" dirty="0">
                <a:solidFill>
                  <a:srgbClr val="5B5B5B"/>
                </a:solidFill>
                <a:latin typeface="Trebuchet MS"/>
                <a:cs typeface="Trebuchet MS"/>
              </a:rPr>
              <a:t>ability,</a:t>
            </a:r>
            <a:r>
              <a:rPr lang="en-US" sz="1700" b="0" spc="-14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30" dirty="0">
                <a:solidFill>
                  <a:srgbClr val="5B5B5B"/>
                </a:solidFill>
                <a:latin typeface="Trebuchet MS"/>
                <a:cs typeface="Trebuchet MS"/>
              </a:rPr>
              <a:t>religion</a:t>
            </a:r>
            <a:r>
              <a:rPr lang="en-US" sz="1700" b="0" spc="-13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or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socioeconomic</a:t>
            </a:r>
            <a:r>
              <a:rPr lang="en-US" sz="1700" b="0" spc="-7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status.</a:t>
            </a:r>
            <a:endParaRPr lang="en-US" sz="1700" b="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1700" b="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6985" lvl="0" indent="0" defTabSz="91440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1700" b="0" dirty="0">
                <a:solidFill>
                  <a:srgbClr val="5B5B5B"/>
                </a:solidFill>
                <a:latin typeface="Trebuchet MS"/>
                <a:cs typeface="Trebuchet MS"/>
              </a:rPr>
              <a:t>Each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70" dirty="0">
                <a:solidFill>
                  <a:srgbClr val="5B5B5B"/>
                </a:solidFill>
                <a:latin typeface="Trebuchet MS"/>
                <a:cs typeface="Trebuchet MS"/>
              </a:rPr>
              <a:t>year,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we</a:t>
            </a:r>
            <a:r>
              <a:rPr lang="en-US" sz="1700" b="0" spc="-10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dirty="0">
                <a:solidFill>
                  <a:srgbClr val="5B5B5B"/>
                </a:solidFill>
                <a:latin typeface="Trebuchet MS"/>
                <a:cs typeface="Trebuchet MS"/>
              </a:rPr>
              <a:t>serve</a:t>
            </a:r>
            <a:r>
              <a:rPr lang="en-US" sz="1700" b="0" spc="-6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more</a:t>
            </a:r>
            <a:r>
              <a:rPr lang="en-US" sz="1700" b="0" spc="-10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than </a:t>
            </a:r>
            <a:r>
              <a:rPr lang="en-US" sz="1700" b="0" spc="90" dirty="0">
                <a:solidFill>
                  <a:srgbClr val="5B5B5B"/>
                </a:solidFill>
                <a:latin typeface="Trebuchet MS"/>
                <a:cs typeface="Trebuchet MS"/>
              </a:rPr>
              <a:t>6</a:t>
            </a:r>
            <a:r>
              <a:rPr lang="en-US" sz="1700" b="0" spc="-7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million</a:t>
            </a:r>
            <a:r>
              <a:rPr lang="en-US" sz="1700" b="0" spc="-16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people</a:t>
            </a:r>
            <a:r>
              <a:rPr lang="en-US" sz="1700" b="0" spc="-10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of</a:t>
            </a:r>
            <a:r>
              <a:rPr lang="en-US" sz="1700" b="0" spc="-9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every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30" dirty="0">
                <a:solidFill>
                  <a:srgbClr val="5B5B5B"/>
                </a:solidFill>
                <a:latin typeface="Trebuchet MS"/>
                <a:cs typeface="Trebuchet MS"/>
              </a:rPr>
              <a:t>walk</a:t>
            </a:r>
            <a:r>
              <a:rPr lang="en-US" sz="1700" b="0" spc="-11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45" dirty="0">
                <a:solidFill>
                  <a:srgbClr val="5B5B5B"/>
                </a:solidFill>
                <a:latin typeface="Trebuchet MS"/>
                <a:cs typeface="Trebuchet MS"/>
              </a:rPr>
              <a:t>of </a:t>
            </a:r>
            <a:r>
              <a:rPr lang="en-US" sz="1700" b="0" spc="-70" dirty="0">
                <a:solidFill>
                  <a:srgbClr val="5B5B5B"/>
                </a:solidFill>
                <a:latin typeface="Trebuchet MS"/>
                <a:cs typeface="Trebuchet MS"/>
              </a:rPr>
              <a:t>life. </a:t>
            </a:r>
            <a:r>
              <a:rPr lang="en-US" sz="1700" b="0" spc="-30" dirty="0">
                <a:solidFill>
                  <a:srgbClr val="5B5B5B"/>
                </a:solidFill>
                <a:latin typeface="Trebuchet MS"/>
                <a:cs typeface="Trebuchet MS"/>
              </a:rPr>
              <a:t>We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value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each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member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of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our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diverse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communities </a:t>
            </a:r>
            <a:r>
              <a:rPr lang="en-US" sz="1700" b="0" spc="-60" dirty="0">
                <a:solidFill>
                  <a:srgbClr val="5B5B5B"/>
                </a:solidFill>
                <a:latin typeface="Trebuchet MS"/>
                <a:cs typeface="Trebuchet MS"/>
              </a:rPr>
              <a:t>for 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their identities, </a:t>
            </a:r>
            <a:r>
              <a:rPr lang="en-US" sz="1700" b="0" spc="-30" dirty="0">
                <a:solidFill>
                  <a:srgbClr val="5B5B5B"/>
                </a:solidFill>
                <a:latin typeface="Trebuchet MS"/>
                <a:cs typeface="Trebuchet MS"/>
              </a:rPr>
              <a:t>journeys </a:t>
            </a:r>
            <a:r>
              <a:rPr lang="en-US" sz="1700" b="0" spc="5" dirty="0">
                <a:solidFill>
                  <a:srgbClr val="5B5B5B"/>
                </a:solidFill>
                <a:latin typeface="Trebuchet MS"/>
                <a:cs typeface="Trebuchet MS"/>
              </a:rPr>
              <a:t>and </a:t>
            </a:r>
            <a:r>
              <a:rPr lang="en-US" sz="1700" b="0" spc="-30" dirty="0">
                <a:solidFill>
                  <a:srgbClr val="5B5B5B"/>
                </a:solidFill>
                <a:latin typeface="Trebuchet MS"/>
                <a:cs typeface="Trebuchet MS"/>
              </a:rPr>
              <a:t>experiences. We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promise 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to 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strengthen </a:t>
            </a:r>
            <a:r>
              <a:rPr lang="en-US" sz="1700" b="0" spc="-35" dirty="0">
                <a:solidFill>
                  <a:srgbClr val="5B5B5B"/>
                </a:solidFill>
                <a:latin typeface="Trebuchet MS"/>
                <a:cs typeface="Trebuchet MS"/>
              </a:rPr>
              <a:t>the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diverse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communities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we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serve, </a:t>
            </a:r>
            <a:r>
              <a:rPr lang="en-US" sz="1700" b="0" spc="-15" dirty="0">
                <a:solidFill>
                  <a:srgbClr val="5B5B5B"/>
                </a:solidFill>
                <a:latin typeface="Trebuchet MS"/>
                <a:cs typeface="Trebuchet MS"/>
              </a:rPr>
              <a:t>inclusive </a:t>
            </a:r>
            <a:r>
              <a:rPr lang="en-US" sz="1700" b="0" spc="-45" dirty="0">
                <a:solidFill>
                  <a:srgbClr val="5B5B5B"/>
                </a:solidFill>
                <a:latin typeface="Trebuchet MS"/>
                <a:cs typeface="Trebuchet MS"/>
              </a:rPr>
              <a:t>of  </a:t>
            </a:r>
            <a:r>
              <a:rPr lang="en-US" sz="1700" b="0" spc="-10" dirty="0">
                <a:solidFill>
                  <a:srgbClr val="5B5B5B"/>
                </a:solidFill>
                <a:latin typeface="Trebuchet MS"/>
                <a:cs typeface="Trebuchet MS"/>
              </a:rPr>
              <a:t>those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who </a:t>
            </a:r>
            <a:r>
              <a:rPr lang="en-US" sz="1700" b="0" spc="-45" dirty="0">
                <a:solidFill>
                  <a:srgbClr val="5B5B5B"/>
                </a:solidFill>
                <a:latin typeface="Trebuchet MS"/>
                <a:cs typeface="Trebuchet MS"/>
              </a:rPr>
              <a:t>identify </a:t>
            </a:r>
            <a:r>
              <a:rPr lang="en-US" sz="1700" b="0" spc="40" dirty="0">
                <a:solidFill>
                  <a:srgbClr val="5B5B5B"/>
                </a:solidFill>
                <a:latin typeface="Trebuchet MS"/>
                <a:cs typeface="Trebuchet MS"/>
              </a:rPr>
              <a:t>as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LGBTQIA+. Our commitment </a:t>
            </a:r>
            <a:r>
              <a:rPr lang="en-US" sz="1700" b="0" spc="20" dirty="0">
                <a:solidFill>
                  <a:srgbClr val="5B5B5B"/>
                </a:solidFill>
                <a:latin typeface="Trebuchet MS"/>
                <a:cs typeface="Trebuchet MS"/>
              </a:rPr>
              <a:t>is 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to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welcome </a:t>
            </a:r>
            <a:r>
              <a:rPr lang="en-US" sz="1700" b="0" spc="-40" dirty="0">
                <a:solidFill>
                  <a:srgbClr val="5B5B5B"/>
                </a:solidFill>
                <a:latin typeface="Trebuchet MS"/>
                <a:cs typeface="Trebuchet MS"/>
              </a:rPr>
              <a:t>all</a:t>
            </a:r>
            <a:r>
              <a:rPr lang="en-US" sz="1700" b="0" spc="-8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5" dirty="0">
                <a:solidFill>
                  <a:srgbClr val="5B5B5B"/>
                </a:solidFill>
                <a:latin typeface="Trebuchet MS"/>
                <a:cs typeface="Trebuchet MS"/>
              </a:rPr>
              <a:t>and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 treat</a:t>
            </a:r>
            <a:r>
              <a:rPr lang="en-US" sz="1700" b="0" spc="-3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5" dirty="0">
                <a:solidFill>
                  <a:srgbClr val="5B5B5B"/>
                </a:solidFill>
                <a:latin typeface="Trebuchet MS"/>
                <a:cs typeface="Trebuchet MS"/>
              </a:rPr>
              <a:t>one</a:t>
            </a:r>
            <a:r>
              <a:rPr lang="en-US" sz="1700" b="0" spc="-7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5" dirty="0">
                <a:solidFill>
                  <a:srgbClr val="5B5B5B"/>
                </a:solidFill>
                <a:latin typeface="Trebuchet MS"/>
                <a:cs typeface="Trebuchet MS"/>
              </a:rPr>
              <a:t>another</a:t>
            </a:r>
            <a:r>
              <a:rPr lang="en-US" sz="1700" b="0" spc="-5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with</a:t>
            </a:r>
            <a:r>
              <a:rPr lang="en-US" sz="1700" b="0" spc="-9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20" dirty="0">
                <a:solidFill>
                  <a:srgbClr val="5B5B5B"/>
                </a:solidFill>
                <a:latin typeface="Trebuchet MS"/>
                <a:cs typeface="Trebuchet MS"/>
              </a:rPr>
              <a:t>respect</a:t>
            </a:r>
            <a:r>
              <a:rPr lang="en-US" sz="1700" b="0" spc="-65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5" dirty="0">
                <a:solidFill>
                  <a:srgbClr val="5B5B5B"/>
                </a:solidFill>
                <a:latin typeface="Trebuchet MS"/>
                <a:cs typeface="Trebuchet MS"/>
              </a:rPr>
              <a:t>and</a:t>
            </a:r>
            <a:r>
              <a:rPr lang="en-US" sz="1700" b="0" spc="-60" dirty="0">
                <a:solidFill>
                  <a:srgbClr val="5B5B5B"/>
                </a:solidFill>
                <a:latin typeface="Trebuchet MS"/>
                <a:cs typeface="Trebuchet MS"/>
              </a:rPr>
              <a:t> </a:t>
            </a:r>
            <a:r>
              <a:rPr lang="en-US" sz="1700" b="0" spc="-50" dirty="0">
                <a:solidFill>
                  <a:srgbClr val="5B5B5B"/>
                </a:solidFill>
                <a:latin typeface="Trebuchet MS"/>
                <a:cs typeface="Trebuchet MS"/>
              </a:rPr>
              <a:t>dignity.</a:t>
            </a:r>
            <a:endParaRPr lang="en-US" sz="1700" b="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 descr="A person looking at a computer screen&#10;&#10;Description automatically generated">
            <a:extLst>
              <a:ext uri="{FF2B5EF4-FFF2-40B4-BE49-F238E27FC236}">
                <a16:creationId xmlns:a16="http://schemas.microsoft.com/office/drawing/2014/main" id="{D5666A50-4A3C-AAE6-176A-B61366C4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004" y="2070242"/>
            <a:ext cx="4080681" cy="29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A0771-1090-7154-987E-E077C7BD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1723" cy="87629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65" dirty="0"/>
              <a:t>Cost share overview – no changes in 2024!</a:t>
            </a:r>
            <a:endParaRPr lang="en-US" spc="4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80C1F3-8908-C0A4-EF9D-7D1302B3B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84005"/>
              </p:ext>
            </p:extLst>
          </p:nvPr>
        </p:nvGraphicFramePr>
        <p:xfrm>
          <a:off x="1165860" y="1922756"/>
          <a:ext cx="9265688" cy="180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6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8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PEBB STATEWIDE PPO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C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5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5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22036"/>
                  </a:ext>
                </a:extLst>
              </a:tr>
              <a:tr h="6076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Calendar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year deductible 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Cost Share</a:t>
                      </a:r>
                      <a:endParaRPr lang="en-US" sz="1400" b="1" i="0" baseline="0" dirty="0">
                        <a:solidFill>
                          <a:schemeClr val="tx1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US" sz="1200" b="1" i="0" baseline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(after deductible, if applicable)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Calendar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year </a:t>
                      </a:r>
                    </a:p>
                    <a:p>
                      <a:pPr algn="ctr"/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Out-of-pocket maximum 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16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In-Network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Out-of-network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In-network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Out-of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-network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In-Network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Out-of-network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65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 person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$750 / family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$500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/ person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$1,500 / family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$1,900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/ person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$5,700 / family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$4,800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 person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$14,400 / family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865331-84E6-54E7-7B7D-ABBAFB53B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299255"/>
              </p:ext>
            </p:extLst>
          </p:nvPr>
        </p:nvGraphicFramePr>
        <p:xfrm>
          <a:off x="1150388" y="4317819"/>
          <a:ext cx="9281160" cy="184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3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5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051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bg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PROVIDENCE CHOICE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89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5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5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602357"/>
                  </a:ext>
                </a:extLst>
              </a:tr>
              <a:tr h="52158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Calendar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year deductible 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Cost Share</a:t>
                      </a:r>
                      <a:endParaRPr lang="en-US" sz="1400" b="1" i="0" baseline="0" dirty="0">
                        <a:solidFill>
                          <a:schemeClr val="tx1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(after deductible, if applicable)</a:t>
                      </a:r>
                      <a:endParaRPr lang="en-US" sz="1100" b="1" i="0" dirty="0">
                        <a:solidFill>
                          <a:schemeClr val="tx1"/>
                        </a:solidFill>
                        <a:latin typeface="+mj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Calendar</a:t>
                      </a: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year </a:t>
                      </a:r>
                    </a:p>
                    <a:p>
                      <a:pPr algn="ctr"/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+mj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Out-of-pocket maximum 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24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Medical Home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Out-of-Medical Home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Medical Home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Out-of-Medical Home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Medical Home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Out-of-Medical Home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$250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 person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$750 / family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$500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/ person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$1,500 / family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$10 per visit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$1,500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/ person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$4,500 / family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$4,000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/ person</a:t>
                      </a:r>
                    </a:p>
                    <a:p>
                      <a:pPr algn="ctr"/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$12,000 / family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EC11C3-FA17-A472-5E80-D59523ECEE86}"/>
              </a:ext>
            </a:extLst>
          </p:cNvPr>
          <p:cNvSpPr txBox="1"/>
          <p:nvPr/>
        </p:nvSpPr>
        <p:spPr>
          <a:xfrm>
            <a:off x="1165860" y="3809305"/>
            <a:ext cx="9265688" cy="307777"/>
          </a:xfrm>
          <a:prstGeom prst="rect">
            <a:avLst/>
          </a:prstGeom>
          <a:noFill/>
          <a:ln>
            <a:noFill/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Any portion of the medical deductible met in the 4th quarter of the year applies to the next year’s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63436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deductible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19C07-511B-2811-75D6-20F0A4B0C231}"/>
              </a:ext>
            </a:extLst>
          </p:cNvPr>
          <p:cNvSpPr txBox="1"/>
          <p:nvPr/>
        </p:nvSpPr>
        <p:spPr>
          <a:xfrm>
            <a:off x="461962" y="1286699"/>
            <a:ext cx="8723135" cy="3314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dirty="0">
                <a:solidFill>
                  <a:srgbClr val="363436"/>
                </a:solidFill>
                <a:latin typeface="+mj-lt"/>
              </a:rPr>
              <a:t>Benefit summaries may be found online at: </a:t>
            </a:r>
            <a:r>
              <a:rPr lang="en-US" b="1" dirty="0">
                <a:solidFill>
                  <a:srgbClr val="39892F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www.providencehealthplan.com/pebb</a:t>
            </a:r>
            <a:endParaRPr lang="en-US" b="1" dirty="0">
              <a:solidFill>
                <a:srgbClr val="39892F"/>
              </a:solidFill>
              <a:latin typeface="+mj-lt"/>
            </a:endParaRP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18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69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HP Theme">
  <a:themeElements>
    <a:clrScheme name="2022 PHP-PMA-PHA Brand 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335BA3"/>
      </a:accent1>
      <a:accent2>
        <a:srgbClr val="709F60"/>
      </a:accent2>
      <a:accent3>
        <a:srgbClr val="988C7E"/>
      </a:accent3>
      <a:accent4>
        <a:srgbClr val="865361"/>
      </a:accent4>
      <a:accent5>
        <a:srgbClr val="D7B081"/>
      </a:accent5>
      <a:accent6>
        <a:srgbClr val="00338E"/>
      </a:accent6>
      <a:hlink>
        <a:srgbClr val="335BA4"/>
      </a:hlink>
      <a:folHlink>
        <a:srgbClr val="709F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ts val="2100"/>
          </a:lnSpc>
          <a:spcAft>
            <a:spcPts val="900"/>
          </a:spcAft>
          <a:defRPr sz="1800" b="0" i="0">
            <a:latin typeface="+mn-lt"/>
          </a:defRPr>
        </a:defPPr>
      </a:lstStyle>
    </a:txDef>
  </a:objectDefaults>
  <a:extraClrSchemeLst/>
  <a:custClrLst>
    <a:custClr name="Maroon">
      <a:srgbClr val="8F5062"/>
    </a:custClr>
    <a:custClr name="Clay">
      <a:srgbClr val="ADA398"/>
    </a:custClr>
    <a:custClr name="Ocher">
      <a:srgbClr val="DEAE7A"/>
    </a:custClr>
  </a:custClrLst>
  <a:extLst>
    <a:ext uri="{05A4C25C-085E-4340-85A3-A5531E510DB2}">
      <thm15:themeFamily xmlns:thm15="http://schemas.microsoft.com/office/thememl/2012/main" name="prvd_ppt_16x9_201203_ALL" id="{E1DF542D-75B6-4445-841B-249002503470}" vid="{0BF0BAB4-F40D-1948-B5E1-4CB902EC66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B4698820347498D9AC0BB955CB58E" ma:contentTypeVersion="30" ma:contentTypeDescription="Create a new document." ma:contentTypeScope="" ma:versionID="c2722095b3315a66695e4dc2f6ec871f">
  <xsd:schema xmlns:xsd="http://www.w3.org/2001/XMLSchema" xmlns:xs="http://www.w3.org/2001/XMLSchema" xmlns:p="http://schemas.microsoft.com/office/2006/metadata/properties" xmlns:ns2="af54f088-7a23-4ef4-bdfa-3e2a09827d49" xmlns:ns3="e233a4b2-b497-4f91-a449-64ba64d39fab" targetNamespace="http://schemas.microsoft.com/office/2006/metadata/properties" ma:root="true" ma:fieldsID="6705c61885623abe895bb15acd23916e" ns2:_="" ns3:_="">
    <xsd:import namespace="af54f088-7a23-4ef4-bdfa-3e2a09827d49"/>
    <xsd:import namespace="e233a4b2-b497-4f91-a449-64ba64d39f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4f088-7a23-4ef4-bdfa-3e2a09827d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977d0a1-9c63-49ca-b899-2f3916d3c237}" ma:internalName="TaxCatchAll" ma:showField="CatchAllData" ma:web="af54f088-7a23-4ef4-bdfa-3e2a09827d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3a4b2-b497-4f91-a449-64ba64d39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98b932-ec87-4f6e-a380-e59be69e9f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33a4b2-b497-4f91-a449-64ba64d39fab">
      <Terms xmlns="http://schemas.microsoft.com/office/infopath/2007/PartnerControls"/>
    </lcf76f155ced4ddcb4097134ff3c332f>
    <TaxCatchAll xmlns="af54f088-7a23-4ef4-bdfa-3e2a09827d49" xsi:nil="true"/>
  </documentManagement>
</p:properties>
</file>

<file path=customXml/itemProps1.xml><?xml version="1.0" encoding="utf-8"?>
<ds:datastoreItem xmlns:ds="http://schemas.openxmlformats.org/officeDocument/2006/customXml" ds:itemID="{F8EE266F-FA92-4229-8710-8D6BBF575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E1FA1E-B7AA-4DCA-B04A-A89192DE1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54f088-7a23-4ef4-bdfa-3e2a09827d49"/>
    <ds:schemaRef ds:uri="e233a4b2-b497-4f91-a449-64ba64d39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84E80B-BE4B-47DE-829D-78F9730EE5D1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433301fd-6327-46b0-8f07-1dd56f79d9db"/>
    <ds:schemaRef ds:uri="http://schemas.openxmlformats.org/package/2006/metadata/core-properties"/>
    <ds:schemaRef ds:uri="686a8f2c-bfaf-4ad7-9398-9ae773d20429"/>
    <ds:schemaRef ds:uri="http://purl.org/dc/dcmitype/"/>
    <ds:schemaRef ds:uri="e233a4b2-b497-4f91-a449-64ba64d39fab"/>
    <ds:schemaRef ds:uri="af54f088-7a23-4ef4-bdfa-3e2a09827d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5651</TotalTime>
  <Words>2350</Words>
  <Application>Microsoft Office PowerPoint</Application>
  <PresentationFormat>Custom</PresentationFormat>
  <Paragraphs>346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Franklin Gothic Book</vt:lpstr>
      <vt:lpstr>Franklin Gothic Heavy</vt:lpstr>
      <vt:lpstr>Franklin Gothic Medium</vt:lpstr>
      <vt:lpstr>Garamond</vt:lpstr>
      <vt:lpstr>Helvetica</vt:lpstr>
      <vt:lpstr>Roboto</vt:lpstr>
      <vt:lpstr>Roboto Black</vt:lpstr>
      <vt:lpstr>Roboto Medium</vt:lpstr>
      <vt:lpstr>Trebuchet MS</vt:lpstr>
      <vt:lpstr>Wingdings</vt:lpstr>
      <vt:lpstr>PHP Theme</vt:lpstr>
      <vt:lpstr>Welcome to Providence Health Plan’s presentation on your benefits</vt:lpstr>
      <vt:lpstr>What’s new for 2024</vt:lpstr>
      <vt:lpstr>PowerPoint Presentation</vt:lpstr>
      <vt:lpstr>Providence Statewide network</vt:lpstr>
      <vt:lpstr>Providence Choice network</vt:lpstr>
      <vt:lpstr>Providence Choice</vt:lpstr>
      <vt:lpstr>2024 Medical and Prescription Plan Overview</vt:lpstr>
      <vt:lpstr>Advancing health equity for all</vt:lpstr>
      <vt:lpstr>Cost share overview – no changes in 2024!</vt:lpstr>
      <vt:lpstr>Prescription drug coverage</vt:lpstr>
      <vt:lpstr>Providence Behavioral Health</vt:lpstr>
      <vt:lpstr>Behavioral Health Concierge</vt:lpstr>
      <vt:lpstr>Talkspace is the leading virtual behavioral health care provider for mild to moderate needs</vt:lpstr>
      <vt:lpstr>Online resources and tools</vt:lpstr>
      <vt:lpstr>ID cards – printable ID cards</vt:lpstr>
      <vt:lpstr>Resources on the web</vt:lpstr>
      <vt:lpstr>Navigating the Providence directory</vt:lpstr>
      <vt:lpstr>Find the best provider for you</vt:lpstr>
      <vt:lpstr>Express care virtual visits</vt:lpstr>
      <vt:lpstr>myProvidence</vt:lpstr>
      <vt:lpstr>Wellness assessment (HEM)</vt:lpstr>
      <vt:lpstr>Additional member well-being resources</vt:lpstr>
      <vt:lpstr>Member well-being resources</vt:lpstr>
      <vt:lpstr>Health coaching</vt:lpstr>
      <vt:lpstr>Omada for diabetes prevention</vt:lpstr>
      <vt:lpstr>Kaia Health digital pain management</vt:lpstr>
      <vt:lpstr>Virta Health type 2 diabetes reversal</vt:lpstr>
      <vt:lpstr>Get the right care at the right time in the right place</vt:lpstr>
      <vt:lpstr>Member support and navigation</vt:lpstr>
      <vt:lpstr>Get answers to your health plan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Providence 16:9  PPT Template</dc:title>
  <dc:creator>Microsoft Office User</dc:creator>
  <cp:lastModifiedBy>Isaly, Seanne</cp:lastModifiedBy>
  <cp:revision>126</cp:revision>
  <cp:lastPrinted>2020-01-27T22:16:08Z</cp:lastPrinted>
  <dcterms:created xsi:type="dcterms:W3CDTF">2022-06-24T21:27:39Z</dcterms:created>
  <dcterms:modified xsi:type="dcterms:W3CDTF">2023-08-29T16:59:08Z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0x010100615B4698820347498D9AC0BB955CB58E</vt:lpwstr>
  </property>
</Properties>
</file>